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6"/>
  </p:notes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9"/>
    <p:sldId id="267" r:id="rId40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</p:sldIdLst>
  <p:sldSz cx="18288000" cy="10287000"/>
  <p:notesSz cx="6858000" cy="9144000"/>
  <p:embeddedFontLst>
    <p:embeddedFont>
      <p:font typeface="Aileron Regular" charset="1" panose="00000500000000000000"/>
      <p:regular r:id="rId6"/>
    </p:embeddedFont>
    <p:embeddedFont>
      <p:font typeface="Aileron Regular Bold" charset="1" panose="00000800000000000000"/>
      <p:regular r:id="rId7"/>
    </p:embeddedFont>
    <p:embeddedFont>
      <p:font typeface="Aileron Regular Italics" charset="1" panose="00000500000000000000"/>
      <p:regular r:id="rId8"/>
    </p:embeddedFont>
    <p:embeddedFont>
      <p:font typeface="Aileron Regular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Arima Madurai Medium" charset="1" panose="00000600000000000000"/>
      <p:regular r:id="rId14"/>
    </p:embeddedFont>
    <p:embeddedFont>
      <p:font typeface="Arima Madurai Medium Bold" charset="1" panose="00000800000000000000"/>
      <p:regular r:id="rId15"/>
    </p:embeddedFont>
    <p:embeddedFont>
      <p:font typeface="Arima Madurai Medium Italics" charset="1" panose="00000600000000000000"/>
      <p:regular r:id="rId16"/>
    </p:embeddedFont>
    <p:embeddedFont>
      <p:font typeface="Arima Madurai Medium Bold Italics" charset="1" panose="00000800000000000000"/>
      <p:regular r:id="rId17"/>
    </p:embeddedFont>
    <p:embeddedFont>
      <p:font typeface="Arima Madurai Extra Bold" charset="1" panose="00000900000000000000"/>
      <p:regular r:id="rId18"/>
    </p:embeddedFont>
    <p:embeddedFont>
      <p:font typeface="Arima Madurai Extra Bold Bold" charset="1" panose="00000A00000000000000"/>
      <p:regular r:id="rId19"/>
    </p:embeddedFont>
    <p:embeddedFont>
      <p:font typeface="Arima Madurai Extra Bold Italics" charset="1" panose="00000900000000000000"/>
      <p:regular r:id="rId20"/>
    </p:embeddedFont>
    <p:embeddedFont>
      <p:font typeface="Arima Madurai Extra Bold Bold Italics" charset="1" panose="00000A00000000000000"/>
      <p:regular r:id="rId21"/>
    </p:embeddedFont>
    <p:embeddedFont>
      <p:font typeface="DM Sans" charset="1" panose="00000000000000000000"/>
      <p:regular r:id="rId22"/>
    </p:embeddedFont>
    <p:embeddedFont>
      <p:font typeface="DM Sans Bold" charset="1" panose="00000000000000000000"/>
      <p:regular r:id="rId23"/>
    </p:embeddedFont>
    <p:embeddedFont>
      <p:font typeface="DM Sans Italics" charset="1" panose="00000000000000000000"/>
      <p:regular r:id="rId24"/>
    </p:embeddedFont>
    <p:embeddedFont>
      <p:font typeface="DM Sans Bold Italic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notesMasters/notesMaster1.xml" Type="http://schemas.openxmlformats.org/officeDocument/2006/relationships/notesMaster"/><Relationship Id="rId37" Target="theme/theme2.xml" Type="http://schemas.openxmlformats.org/officeDocument/2006/relationships/theme"/><Relationship Id="rId38" Target="notesSlides/notesSlide1.xml" Type="http://schemas.openxmlformats.org/officeDocument/2006/relationships/notes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notesSlides/notesSlide2.xml" Type="http://schemas.openxmlformats.org/officeDocument/2006/relationships/notes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46" Target="slides/slide17.xml" Type="http://schemas.openxmlformats.org/officeDocument/2006/relationships/slide"/><Relationship Id="rId47" Target="slides/slide18.xml" Type="http://schemas.openxmlformats.org/officeDocument/2006/relationships/slide"/><Relationship Id="rId48" Target="slides/slide19.xml" Type="http://schemas.openxmlformats.org/officeDocument/2006/relationships/slide"/><Relationship Id="rId49" Target="slides/slide20.xml" Type="http://schemas.openxmlformats.org/officeDocument/2006/relationships/slide"/><Relationship Id="rId5" Target="tableStyles.xml" Type="http://schemas.openxmlformats.org/officeDocument/2006/relationships/tableStyles"/><Relationship Id="rId50" Target="slides/slide21.xml" Type="http://schemas.openxmlformats.org/officeDocument/2006/relationships/slide"/><Relationship Id="rId51" Target="slides/slide2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2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349781"/>
          </a:xfrm>
          <a:prstGeom prst="rect">
            <a:avLst/>
          </a:prstGeom>
          <a:solidFill>
            <a:srgbClr val="D4C0AB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4572000" y="7374144"/>
            <a:ext cx="10140413" cy="258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035"/>
              </a:lnSpc>
            </a:pPr>
            <a:r>
              <a:rPr lang="en-US" sz="9292" spc="-232">
                <a:solidFill>
                  <a:srgbClr val="342D29"/>
                </a:solidFill>
                <a:latin typeface="Arima Madurai Extra Bold Bold"/>
              </a:rPr>
              <a:t>Logistic Regression</a:t>
            </a:r>
          </a:p>
          <a:p>
            <a:pPr algn="r">
              <a:lnSpc>
                <a:spcPts val="1003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104900" y="8865376"/>
            <a:ext cx="460349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212430"/>
                </a:solidFill>
                <a:latin typeface="Arima Madurai Extra Bold"/>
              </a:rPr>
              <a:t>Tag - J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400000">
            <a:off x="-2541605" y="-619690"/>
            <a:ext cx="8536036" cy="696851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766882" y="3680460"/>
            <a:ext cx="14492418" cy="1463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Arima Madurai Extra Bold"/>
              </a:rPr>
              <a:t>Let z be any continuous value whose domain is (-∞,∞).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Arima Madurai Extra Bold"/>
              </a:rPr>
              <a:t>If you plug z into the sigmoid function like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10029"/>
          <a:stretch>
            <a:fillRect/>
          </a:stretch>
        </p:blipFill>
        <p:spPr>
          <a:xfrm flipH="false" flipV="false" rot="0">
            <a:off x="6323843" y="5719187"/>
            <a:ext cx="5640314" cy="164474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166543" y="1809953"/>
            <a:ext cx="4775002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342D29"/>
                </a:solidFill>
                <a:latin typeface="Arima Madurai Extra Bold"/>
              </a:rPr>
              <a:t>Sigmoid Function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66882" y="8129015"/>
            <a:ext cx="11540088" cy="1463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Arima Madurai Extra Bold"/>
              </a:rPr>
              <a:t>A nice property of the output is that it is always within 0 and 1.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69078" y="808074"/>
            <a:ext cx="8035138" cy="2217723"/>
            <a:chOff x="0" y="0"/>
            <a:chExt cx="2844231" cy="78501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844231" cy="785017"/>
            </a:xfrm>
            <a:custGeom>
              <a:avLst/>
              <a:gdLst/>
              <a:ahLst/>
              <a:cxnLst/>
              <a:rect r="r" b="b" t="t" l="l"/>
              <a:pathLst>
                <a:path h="785017" w="2844231">
                  <a:moveTo>
                    <a:pt x="0" y="0"/>
                  </a:moveTo>
                  <a:lnTo>
                    <a:pt x="2844231" y="0"/>
                  </a:lnTo>
                  <a:lnTo>
                    <a:pt x="2844231" y="785017"/>
                  </a:lnTo>
                  <a:lnTo>
                    <a:pt x="0" y="785017"/>
                  </a:lnTo>
                  <a:close/>
                </a:path>
              </a:pathLst>
            </a:custGeom>
            <a:solidFill>
              <a:srgbClr val="EC7A5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195355" y="727913"/>
            <a:ext cx="2217723" cy="2297885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9AA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0" y="1306701"/>
            <a:ext cx="7504113" cy="109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F2EFE5"/>
                </a:solidFill>
                <a:latin typeface="Arima Madurai Extra Bold"/>
              </a:rPr>
              <a:t>Sigmoid Function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5400000">
            <a:off x="12491901" y="4808951"/>
            <a:ext cx="7965508" cy="650275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6495484">
            <a:off x="-1952676" y="5701556"/>
            <a:ext cx="7358179" cy="191312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4700908">
            <a:off x="13301167" y="2610905"/>
            <a:ext cx="7358179" cy="19131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BC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09832" y="1355906"/>
            <a:ext cx="8697848" cy="7575189"/>
            <a:chOff x="0" y="0"/>
            <a:chExt cx="1324174" cy="115325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24174" cy="1153259"/>
            </a:xfrm>
            <a:custGeom>
              <a:avLst/>
              <a:gdLst/>
              <a:ahLst/>
              <a:cxnLst/>
              <a:rect r="r" b="b" t="t" l="l"/>
              <a:pathLst>
                <a:path h="1153259" w="1324174">
                  <a:moveTo>
                    <a:pt x="1199714" y="1153259"/>
                  </a:moveTo>
                  <a:lnTo>
                    <a:pt x="124460" y="1153259"/>
                  </a:lnTo>
                  <a:cubicBezTo>
                    <a:pt x="55880" y="1153259"/>
                    <a:pt x="0" y="1097379"/>
                    <a:pt x="0" y="10287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99714" y="0"/>
                  </a:lnTo>
                  <a:cubicBezTo>
                    <a:pt x="1268294" y="0"/>
                    <a:pt x="1324174" y="55880"/>
                    <a:pt x="1324174" y="124460"/>
                  </a:cubicBezTo>
                  <a:lnTo>
                    <a:pt x="1324174" y="1028799"/>
                  </a:lnTo>
                  <a:cubicBezTo>
                    <a:pt x="1324174" y="1097379"/>
                    <a:pt x="1268294" y="1153259"/>
                    <a:pt x="1199714" y="11532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596481" y="8249832"/>
            <a:ext cx="369485" cy="148566"/>
            <a:chOff x="0" y="0"/>
            <a:chExt cx="1263395" cy="508000"/>
          </a:xfrm>
        </p:grpSpPr>
        <p:sp>
          <p:nvSpPr>
            <p:cNvPr name="Freeform 5" id="5"/>
            <p:cNvSpPr/>
            <p:nvPr/>
          </p:nvSpPr>
          <p:spPr>
            <a:xfrm>
              <a:off x="0" y="215900"/>
              <a:ext cx="967486" cy="76200"/>
            </a:xfrm>
            <a:custGeom>
              <a:avLst/>
              <a:gdLst/>
              <a:ahLst/>
              <a:cxnLst/>
              <a:rect r="r" b="b" t="t" l="l"/>
              <a:pathLst>
                <a:path h="76200" w="967486">
                  <a:moveTo>
                    <a:pt x="0" y="0"/>
                  </a:moveTo>
                  <a:lnTo>
                    <a:pt x="967486" y="0"/>
                  </a:lnTo>
                  <a:lnTo>
                    <a:pt x="967486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EFD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888745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EFDFF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262" t="1954" r="0" b="829"/>
          <a:stretch>
            <a:fillRect/>
          </a:stretch>
        </p:blipFill>
        <p:spPr>
          <a:xfrm flipH="false" flipV="false" rot="0">
            <a:off x="9195579" y="2362003"/>
            <a:ext cx="8228449" cy="5687023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896886" y="366354"/>
            <a:ext cx="4477282" cy="7012049"/>
            <a:chOff x="0" y="0"/>
            <a:chExt cx="5969709" cy="9349399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5353610"/>
              <a:ext cx="5969709" cy="3995789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1882747" y="0"/>
              <a:ext cx="2204214" cy="4662761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301046" y="7904480"/>
            <a:ext cx="8260407" cy="135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>
                <a:solidFill>
                  <a:srgbClr val="000000"/>
                </a:solidFill>
                <a:latin typeface="Arima Madurai Extra Bold"/>
              </a:rPr>
              <a:t>Sigmoid Function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10352" r="270" b="1045"/>
          <a:stretch>
            <a:fillRect/>
          </a:stretch>
        </p:blipFill>
        <p:spPr>
          <a:xfrm flipH="false" flipV="false" rot="0">
            <a:off x="650352" y="8271056"/>
            <a:ext cx="6736250" cy="150159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8520" r="5374" b="2477"/>
          <a:stretch>
            <a:fillRect/>
          </a:stretch>
        </p:blipFill>
        <p:spPr>
          <a:xfrm flipH="false" flipV="false" rot="0">
            <a:off x="11765492" y="8072160"/>
            <a:ext cx="5906387" cy="1734217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5400000">
            <a:off x="7679094" y="743984"/>
            <a:ext cx="2805623" cy="3871124"/>
          </a:xfrm>
          <a:prstGeom prst="rect">
            <a:avLst/>
          </a:prstGeom>
          <a:solidFill>
            <a:srgbClr val="F8AC39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6930501" y="1536546"/>
            <a:ext cx="4397440" cy="22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91F44"/>
                </a:solidFill>
                <a:latin typeface="Arima Madurai Extra Bold"/>
              </a:rPr>
              <a:t>Here are some properties of θ(z):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95240" y="1695017"/>
            <a:ext cx="4890075" cy="4890075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919430" y="3743814"/>
            <a:ext cx="4641695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Arima Madurai Extra Bold"/>
              </a:rPr>
              <a:t>When z = 0, θ =0.5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496838" y="1695017"/>
            <a:ext cx="5175041" cy="5175041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496838" y="2673714"/>
            <a:ext cx="5175041" cy="268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4444">
                <a:solidFill>
                  <a:srgbClr val="000000"/>
                </a:solidFill>
                <a:latin typeface="Arima Madurai Extra Bold Bold"/>
              </a:rPr>
              <a:t>When z is very large, θ is approximately 1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10800000">
            <a:off x="2111320" y="5741100"/>
            <a:ext cx="2257916" cy="225791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10800000">
            <a:off x="13955400" y="5671307"/>
            <a:ext cx="2257916" cy="2257916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9756901" y="4742600"/>
            <a:ext cx="2521133" cy="801800"/>
            <a:chOff x="0" y="0"/>
            <a:chExt cx="10367846" cy="3230880"/>
          </a:xfrm>
        </p:grpSpPr>
        <p:sp>
          <p:nvSpPr>
            <p:cNvPr name="Freeform 15" id="15"/>
            <p:cNvSpPr/>
            <p:nvPr/>
          </p:nvSpPr>
          <p:spPr>
            <a:xfrm>
              <a:off x="5080" y="12700"/>
              <a:ext cx="10352606" cy="3205480"/>
            </a:xfrm>
            <a:custGeom>
              <a:avLst/>
              <a:gdLst/>
              <a:ahLst/>
              <a:cxnLst/>
              <a:rect r="r" b="b" t="t" l="l"/>
              <a:pathLst>
                <a:path h="3205480" w="10352606">
                  <a:moveTo>
                    <a:pt x="95626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9562665" y="0"/>
                  </a:lnTo>
                  <a:lnTo>
                    <a:pt x="10352606" y="1602740"/>
                  </a:lnTo>
                  <a:lnTo>
                    <a:pt x="9562665" y="3205480"/>
                  </a:lnTo>
                  <a:close/>
                </a:path>
              </a:pathLst>
            </a:custGeom>
            <a:solidFill>
              <a:srgbClr val="D49E2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5885777" y="4742600"/>
            <a:ext cx="2521133" cy="801800"/>
            <a:chOff x="0" y="0"/>
            <a:chExt cx="10367846" cy="3230880"/>
          </a:xfrm>
        </p:grpSpPr>
        <p:sp>
          <p:nvSpPr>
            <p:cNvPr name="Freeform 17" id="17"/>
            <p:cNvSpPr/>
            <p:nvPr/>
          </p:nvSpPr>
          <p:spPr>
            <a:xfrm>
              <a:off x="5080" y="12700"/>
              <a:ext cx="10352606" cy="3205480"/>
            </a:xfrm>
            <a:custGeom>
              <a:avLst/>
              <a:gdLst/>
              <a:ahLst/>
              <a:cxnLst/>
              <a:rect r="r" b="b" t="t" l="l"/>
              <a:pathLst>
                <a:path h="3205480" w="10352606">
                  <a:moveTo>
                    <a:pt x="95626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9562665" y="0"/>
                  </a:lnTo>
                  <a:lnTo>
                    <a:pt x="10352606" y="1602740"/>
                  </a:lnTo>
                  <a:lnTo>
                    <a:pt x="9562665" y="3205480"/>
                  </a:lnTo>
                  <a:close/>
                </a:path>
              </a:pathLst>
            </a:custGeom>
            <a:solidFill>
              <a:srgbClr val="D49E26"/>
            </a:solidFill>
          </p:spPr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858195" y="6052069"/>
            <a:ext cx="2571611" cy="37543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27691" y="685356"/>
            <a:ext cx="9383480" cy="881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7"/>
              </a:lnSpc>
            </a:pPr>
            <a:r>
              <a:rPr lang="en-US" sz="3925">
                <a:solidFill>
                  <a:srgbClr val="000000"/>
                </a:solidFill>
                <a:latin typeface="Arima Madurai Extra Bold"/>
              </a:rPr>
              <a:t>3.When z is very small/negative, θ is approximately 0</a:t>
            </a:r>
          </a:p>
          <a:p>
            <a:pPr>
              <a:lnSpc>
                <a:spcPts val="11379"/>
              </a:lnSpc>
            </a:pPr>
          </a:p>
          <a:p>
            <a:pPr>
              <a:lnSpc>
                <a:spcPts val="11379"/>
              </a:lnSpc>
            </a:pPr>
          </a:p>
          <a:p>
            <a:pPr>
              <a:lnSpc>
                <a:spcPts val="5887"/>
              </a:lnSpc>
            </a:pPr>
          </a:p>
          <a:p>
            <a:pPr>
              <a:lnSpc>
                <a:spcPts val="5887"/>
              </a:lnSpc>
            </a:pPr>
            <a:r>
              <a:rPr lang="en-US" sz="3925">
                <a:solidFill>
                  <a:srgbClr val="000000"/>
                </a:solidFill>
                <a:latin typeface="Arima Madurai Extra Bold"/>
              </a:rPr>
              <a:t>We can use the sigmoid function to convert a continuous, unbounded output z to a decimal number θ ∈ (0,1), which is advantageous for representing probabilities.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31544" y="1391091"/>
            <a:ext cx="6877143" cy="750481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086115" y="2508221"/>
            <a:ext cx="5991590" cy="200765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39" r="0" b="339"/>
          <a:stretch>
            <a:fillRect/>
          </a:stretch>
        </p:blipFill>
        <p:spPr>
          <a:xfrm flipH="false" flipV="false" rot="0">
            <a:off x="9061207" y="7872637"/>
            <a:ext cx="6095709" cy="11152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7000"/>
          </a:blip>
          <a:srcRect l="0" t="0" r="0" b="0"/>
          <a:stretch>
            <a:fillRect/>
          </a:stretch>
        </p:blipFill>
        <p:spPr>
          <a:xfrm flipH="false" flipV="false" rot="0">
            <a:off x="623865" y="2392912"/>
            <a:ext cx="6729161" cy="672916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320" t="972" r="0" b="1497"/>
          <a:stretch>
            <a:fillRect/>
          </a:stretch>
        </p:blipFill>
        <p:spPr>
          <a:xfrm flipH="false" flipV="false" rot="0">
            <a:off x="6185022" y="4227813"/>
            <a:ext cx="11848078" cy="104035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78139" y="7403661"/>
            <a:ext cx="3893582" cy="57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Arima Madurai Extra Bold"/>
              </a:rPr>
              <a:t>Logistic Regression,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988446" y="5560158"/>
            <a:ext cx="3136077" cy="380130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8700" y="5968164"/>
            <a:ext cx="3808947" cy="380894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28700" y="2084011"/>
            <a:ext cx="2959746" cy="462460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7001376">
            <a:off x="2009268" y="3990399"/>
            <a:ext cx="5442661" cy="19049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733192" y="794349"/>
            <a:ext cx="3601964" cy="360196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105231" y="1713230"/>
            <a:ext cx="2932770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rima Madurai Extra Bold"/>
              </a:rPr>
              <a:t>Linear Regression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0179" y="7053487"/>
            <a:ext cx="3025989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rima Madurai Extra Bold"/>
              </a:rPr>
              <a:t>Logistic Regression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19817" y="828675"/>
            <a:ext cx="8744400" cy="172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00"/>
              </a:lnSpc>
            </a:pPr>
            <a:r>
              <a:rPr lang="en-US" sz="10000">
                <a:solidFill>
                  <a:srgbClr val="000000"/>
                </a:solidFill>
                <a:latin typeface="Arima Madurai Extra Bold"/>
              </a:rPr>
              <a:t>Cost Function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578001" y="3441195"/>
            <a:ext cx="11127696" cy="170230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275738" y="1028700"/>
            <a:ext cx="7736524" cy="1465878"/>
            <a:chOff x="0" y="0"/>
            <a:chExt cx="51584187" cy="977391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1584188" cy="9773916"/>
            </a:xfrm>
            <a:custGeom>
              <a:avLst/>
              <a:gdLst/>
              <a:ahLst/>
              <a:cxnLst/>
              <a:rect r="r" b="b" t="t" l="l"/>
              <a:pathLst>
                <a:path h="9773916" w="51584188">
                  <a:moveTo>
                    <a:pt x="51358127" y="0"/>
                  </a:moveTo>
                  <a:lnTo>
                    <a:pt x="0" y="0"/>
                  </a:lnTo>
                  <a:lnTo>
                    <a:pt x="0" y="9773916"/>
                  </a:lnTo>
                  <a:lnTo>
                    <a:pt x="51584188" y="9773916"/>
                  </a:lnTo>
                  <a:lnTo>
                    <a:pt x="51584188" y="0"/>
                  </a:lnTo>
                  <a:lnTo>
                    <a:pt x="51358127" y="0"/>
                  </a:lnTo>
                  <a:close/>
                  <a:moveTo>
                    <a:pt x="51358127" y="9547856"/>
                  </a:moveTo>
                  <a:lnTo>
                    <a:pt x="228600" y="9547856"/>
                  </a:lnTo>
                  <a:lnTo>
                    <a:pt x="228600" y="228600"/>
                  </a:lnTo>
                  <a:lnTo>
                    <a:pt x="51358127" y="228600"/>
                  </a:lnTo>
                  <a:lnTo>
                    <a:pt x="51358127" y="954785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936644" y="5982481"/>
            <a:ext cx="10693137" cy="103101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2494578"/>
            <a:ext cx="6578001" cy="671224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578001" y="7572860"/>
            <a:ext cx="11410422" cy="1500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7"/>
              </a:lnSpc>
            </a:pPr>
            <a:r>
              <a:rPr lang="en-US" sz="4284">
                <a:solidFill>
                  <a:srgbClr val="000000"/>
                </a:solidFill>
                <a:latin typeface="Arima Madurai Extra Bold"/>
              </a:rPr>
              <a:t>To fit parameter θ, J(θ) has to be minimized and for that Gradient Descent is required.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19007" y="920899"/>
            <a:ext cx="9649987" cy="151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800">
                <a:solidFill>
                  <a:srgbClr val="000000"/>
                </a:solidFill>
                <a:latin typeface="Arima Madurai Extra Bold"/>
              </a:rPr>
              <a:t>Cost Function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AF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69266" y="1098970"/>
            <a:ext cx="9534458" cy="8180797"/>
            <a:chOff x="0" y="0"/>
            <a:chExt cx="2338813" cy="200675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38813" cy="2006759"/>
            </a:xfrm>
            <a:custGeom>
              <a:avLst/>
              <a:gdLst/>
              <a:ahLst/>
              <a:cxnLst/>
              <a:rect r="r" b="b" t="t" l="l"/>
              <a:pathLst>
                <a:path h="2006759" w="2338813">
                  <a:moveTo>
                    <a:pt x="2214353" y="2006758"/>
                  </a:moveTo>
                  <a:lnTo>
                    <a:pt x="124460" y="2006758"/>
                  </a:lnTo>
                  <a:cubicBezTo>
                    <a:pt x="55880" y="2006758"/>
                    <a:pt x="0" y="1950878"/>
                    <a:pt x="0" y="18822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14353" y="0"/>
                  </a:lnTo>
                  <a:cubicBezTo>
                    <a:pt x="2282933" y="0"/>
                    <a:pt x="2338813" y="55880"/>
                    <a:pt x="2338813" y="124460"/>
                  </a:cubicBezTo>
                  <a:lnTo>
                    <a:pt x="2338813" y="1882298"/>
                  </a:lnTo>
                  <a:cubicBezTo>
                    <a:pt x="2338813" y="1950878"/>
                    <a:pt x="2282933" y="2006759"/>
                    <a:pt x="2214353" y="20067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19124" t="9962" r="21682" b="7598"/>
          <a:stretch>
            <a:fillRect/>
          </a:stretch>
        </p:blipFill>
        <p:spPr>
          <a:xfrm flipH="false" flipV="false" rot="0">
            <a:off x="4646678" y="1266762"/>
            <a:ext cx="8994645" cy="784521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4396511" y="7006220"/>
            <a:ext cx="1769490" cy="1769490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-5400000">
            <a:off x="12081388" y="2686150"/>
            <a:ext cx="6131949" cy="2957589"/>
            <a:chOff x="0" y="0"/>
            <a:chExt cx="1933766" cy="932703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933766" cy="932703"/>
            </a:xfrm>
            <a:custGeom>
              <a:avLst/>
              <a:gdLst/>
              <a:ahLst/>
              <a:cxnLst/>
              <a:rect r="r" b="b" t="t" l="l"/>
              <a:pathLst>
                <a:path h="932703" w="1933766">
                  <a:moveTo>
                    <a:pt x="1809306" y="932703"/>
                  </a:moveTo>
                  <a:lnTo>
                    <a:pt x="124460" y="932703"/>
                  </a:lnTo>
                  <a:cubicBezTo>
                    <a:pt x="55880" y="932703"/>
                    <a:pt x="0" y="876823"/>
                    <a:pt x="0" y="8082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09306" y="0"/>
                  </a:lnTo>
                  <a:cubicBezTo>
                    <a:pt x="1877886" y="0"/>
                    <a:pt x="1933766" y="55880"/>
                    <a:pt x="1933766" y="124460"/>
                  </a:cubicBezTo>
                  <a:lnTo>
                    <a:pt x="1933766" y="808243"/>
                  </a:lnTo>
                  <a:cubicBezTo>
                    <a:pt x="1933766" y="876823"/>
                    <a:pt x="1877886" y="932703"/>
                    <a:pt x="1809306" y="932703"/>
                  </a:cubicBezTo>
                  <a:close/>
                </a:path>
              </a:pathLst>
            </a:custGeom>
            <a:solidFill>
              <a:srgbClr val="2E44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5400000">
            <a:off x="13649074" y="1161488"/>
            <a:ext cx="2942085" cy="2957589"/>
            <a:chOff x="0" y="0"/>
            <a:chExt cx="927814" cy="932703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927814" cy="932703"/>
            </a:xfrm>
            <a:custGeom>
              <a:avLst/>
              <a:gdLst/>
              <a:ahLst/>
              <a:cxnLst/>
              <a:rect r="r" b="b" t="t" l="l"/>
              <a:pathLst>
                <a:path h="932703" w="927814">
                  <a:moveTo>
                    <a:pt x="803353" y="932703"/>
                  </a:moveTo>
                  <a:lnTo>
                    <a:pt x="124460" y="932703"/>
                  </a:lnTo>
                  <a:cubicBezTo>
                    <a:pt x="55880" y="932703"/>
                    <a:pt x="0" y="876823"/>
                    <a:pt x="0" y="8082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03354" y="0"/>
                  </a:lnTo>
                  <a:cubicBezTo>
                    <a:pt x="871934" y="0"/>
                    <a:pt x="927814" y="55880"/>
                    <a:pt x="927814" y="124460"/>
                  </a:cubicBezTo>
                  <a:lnTo>
                    <a:pt x="927814" y="808243"/>
                  </a:lnTo>
                  <a:cubicBezTo>
                    <a:pt x="927814" y="876823"/>
                    <a:pt x="871934" y="932703"/>
                    <a:pt x="803354" y="932703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400000">
            <a:off x="14190877" y="4801220"/>
            <a:ext cx="1858480" cy="185848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5400000">
            <a:off x="13668568" y="1098970"/>
            <a:ext cx="2966997" cy="2966997"/>
          </a:xfrm>
          <a:prstGeom prst="rect">
            <a:avLst/>
          </a:prstGeom>
        </p:spPr>
      </p:pic>
      <p:grpSp>
        <p:nvGrpSpPr>
          <p:cNvPr name="Group 13" id="13"/>
          <p:cNvGrpSpPr>
            <a:grpSpLocks noChangeAspect="true"/>
          </p:cNvGrpSpPr>
          <p:nvPr/>
        </p:nvGrpSpPr>
        <p:grpSpPr>
          <a:xfrm rot="-5400000">
            <a:off x="1807962" y="7220788"/>
            <a:ext cx="2058979" cy="2058979"/>
            <a:chOff x="1371600" y="6705600"/>
            <a:chExt cx="10972800" cy="10972800"/>
          </a:xfrm>
        </p:grpSpPr>
        <p:sp>
          <p:nvSpPr>
            <p:cNvPr name="Freeform 14" id="14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5521" t="0" r="0" b="15201"/>
          <a:stretch>
            <a:fillRect/>
          </a:stretch>
        </p:blipFill>
        <p:spPr>
          <a:xfrm flipH="false" flipV="false" rot="0">
            <a:off x="0" y="4891104"/>
            <a:ext cx="6166002" cy="53958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24289" b="0"/>
          <a:stretch>
            <a:fillRect/>
          </a:stretch>
        </p:blipFill>
        <p:spPr>
          <a:xfrm flipH="false" flipV="false" rot="0">
            <a:off x="10218806" y="4241284"/>
            <a:ext cx="7335656" cy="535925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665342" y="180975"/>
            <a:ext cx="495731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Arima Madurai Medium Bold"/>
              </a:rPr>
              <a:t>Examples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4130" y="2129248"/>
            <a:ext cx="16455170" cy="747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52"/>
              </a:lnSpc>
            </a:pPr>
            <a:r>
              <a:rPr lang="en-US" sz="4695">
                <a:solidFill>
                  <a:srgbClr val="000000"/>
                </a:solidFill>
                <a:latin typeface="Arima Madurai Extra Bold"/>
              </a:rPr>
              <a:t>Let us consider an example of cancer prediction whether it is malignant or not.And label Malignant or not  on y-axis and tumor size on x-axis.</a:t>
            </a:r>
          </a:p>
          <a:p>
            <a:pPr>
              <a:lnSpc>
                <a:spcPts val="5752"/>
              </a:lnSpc>
            </a:pPr>
          </a:p>
          <a:p>
            <a:pPr>
              <a:lnSpc>
                <a:spcPts val="9860"/>
              </a:lnSpc>
            </a:pPr>
            <a:r>
              <a:rPr lang="en-US" sz="7043" u="sng">
                <a:solidFill>
                  <a:srgbClr val="000000"/>
                </a:solidFill>
                <a:latin typeface="Arima Madurai Extra Bold"/>
              </a:rPr>
              <a:t>In linear regression:</a:t>
            </a:r>
          </a:p>
          <a:p>
            <a:pPr>
              <a:lnSpc>
                <a:spcPts val="9860"/>
              </a:lnSpc>
            </a:pPr>
          </a:p>
          <a:p>
            <a:pPr marL="844821" indent="-422411" lvl="1">
              <a:lnSpc>
                <a:spcPts val="5478"/>
              </a:lnSpc>
              <a:buFont typeface="Arial"/>
              <a:buChar char="•"/>
            </a:pPr>
            <a:r>
              <a:rPr lang="en-US" sz="4108">
                <a:solidFill>
                  <a:srgbClr val="000000"/>
                </a:solidFill>
                <a:latin typeface="Arima Madurai Extra Bold"/>
              </a:rPr>
              <a:t>h(x) is proportional to tumor size</a:t>
            </a:r>
          </a:p>
          <a:p>
            <a:pPr marL="844822" indent="-422411" lvl="1">
              <a:lnSpc>
                <a:spcPts val="5478"/>
              </a:lnSpc>
              <a:buFont typeface="Arial"/>
              <a:buChar char="•"/>
            </a:pPr>
            <a:r>
              <a:rPr lang="en-US" sz="3913">
                <a:solidFill>
                  <a:srgbClr val="000000"/>
                </a:solidFill>
                <a:latin typeface="Arima Madurai Extra Bold"/>
              </a:rPr>
              <a:t>And h(x) depends on training set</a:t>
            </a:r>
          </a:p>
          <a:p>
            <a:pPr>
              <a:lnSpc>
                <a:spcPts val="5478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C0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44729" y="4452810"/>
            <a:ext cx="8299271" cy="484124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31668" y="685070"/>
            <a:ext cx="16824664" cy="3121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7715" indent="-478857" lvl="1">
              <a:lnSpc>
                <a:spcPts val="6210"/>
              </a:lnSpc>
              <a:buFont typeface="Arial"/>
              <a:buChar char="•"/>
            </a:pPr>
            <a:r>
              <a:rPr lang="en-US" sz="4435">
                <a:solidFill>
                  <a:srgbClr val="000000"/>
                </a:solidFill>
                <a:latin typeface="Arima Madurai Extra Bold"/>
              </a:rPr>
              <a:t>Because of this, we loose the accuracy in prediction whether it is malignant or not.</a:t>
            </a:r>
          </a:p>
          <a:p>
            <a:pPr marL="957715" indent="-478857" lvl="1">
              <a:lnSpc>
                <a:spcPts val="6210"/>
              </a:lnSpc>
              <a:buFont typeface="Arial"/>
              <a:buChar char="•"/>
            </a:pPr>
            <a:r>
              <a:rPr lang="en-US" sz="4435">
                <a:solidFill>
                  <a:srgbClr val="000000"/>
                </a:solidFill>
                <a:latin typeface="Arima Madurai Extra Bold"/>
              </a:rPr>
              <a:t>And also h(x)&gt;1 and h(x)&lt;0 which is unbound</a:t>
            </a:r>
          </a:p>
          <a:p>
            <a:pPr marL="957715" indent="-478857" lvl="1">
              <a:lnSpc>
                <a:spcPts val="6210"/>
              </a:lnSpc>
              <a:buFont typeface="Arial"/>
              <a:buChar char="•"/>
            </a:pPr>
            <a:r>
              <a:rPr lang="en-US" sz="4435">
                <a:solidFill>
                  <a:srgbClr val="000000"/>
                </a:solidFill>
                <a:latin typeface="Arima Madurai Extra Bold"/>
              </a:rPr>
              <a:t>So we need a function that makes 0&lt;=h(x)&lt;=1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31039" y="4376610"/>
            <a:ext cx="8412332" cy="368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rima Madurai Extra Bold"/>
              </a:rPr>
              <a:t>So we use Logistic regression for classification problems</a:t>
            </a:r>
          </a:p>
          <a:p>
            <a:pPr>
              <a:lnSpc>
                <a:spcPts val="5880"/>
              </a:lnSpc>
            </a:pPr>
          </a:p>
          <a:p>
            <a:pPr>
              <a:lnSpc>
                <a:spcPts val="5880"/>
              </a:lnSpc>
            </a:pPr>
          </a:p>
          <a:p>
            <a:pPr>
              <a:lnSpc>
                <a:spcPts val="5880"/>
              </a:lnSpc>
              <a:spcBef>
                <a:spcPct val="0"/>
              </a:spcBef>
            </a:pP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518852" y="6045802"/>
            <a:ext cx="4174361" cy="40301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976" t="5794" r="0" b="2247"/>
          <a:stretch>
            <a:fillRect/>
          </a:stretch>
        </p:blipFill>
        <p:spPr>
          <a:xfrm flipH="false" flipV="false" rot="0">
            <a:off x="647585" y="2460138"/>
            <a:ext cx="13482231" cy="700943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14961" y="-824271"/>
            <a:ext cx="11222302" cy="279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</a:p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u="sng">
                <a:solidFill>
                  <a:srgbClr val="000000"/>
                </a:solidFill>
                <a:latin typeface="Arima Madurai Extra Bold"/>
              </a:rPr>
              <a:t>In Logistic Regression: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655191" y="3086100"/>
            <a:ext cx="2977619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B3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89571" y="690540"/>
            <a:ext cx="12108859" cy="1570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100"/>
              </a:lnSpc>
            </a:pPr>
            <a:r>
              <a:rPr lang="en-US" sz="10999">
                <a:solidFill>
                  <a:srgbClr val="000000"/>
                </a:solidFill>
                <a:latin typeface="Arima Madurai Extra Bold Bold"/>
              </a:rPr>
              <a:t>Let's get started!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923406" y="3858815"/>
            <a:ext cx="2604972" cy="2569370"/>
            <a:chOff x="0" y="0"/>
            <a:chExt cx="3473296" cy="3425826"/>
          </a:xfrm>
        </p:grpSpPr>
        <p:grpSp>
          <p:nvGrpSpPr>
            <p:cNvPr name="Group 4" id="4"/>
            <p:cNvGrpSpPr/>
            <p:nvPr/>
          </p:nvGrpSpPr>
          <p:grpSpPr>
            <a:xfrm rot="-426806">
              <a:off x="177671" y="181265"/>
              <a:ext cx="3117954" cy="3063295"/>
              <a:chOff x="0" y="0"/>
              <a:chExt cx="3216910" cy="3160517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9050" y="223520"/>
                <a:ext cx="3178810" cy="2929376"/>
              </a:xfrm>
              <a:custGeom>
                <a:avLst/>
                <a:gdLst/>
                <a:ahLst/>
                <a:cxnLst/>
                <a:rect r="r" b="b" t="t" l="l"/>
                <a:pathLst>
                  <a:path h="2929376" w="3178810">
                    <a:moveTo>
                      <a:pt x="0" y="11430"/>
                    </a:moveTo>
                    <a:cubicBezTo>
                      <a:pt x="0" y="11430"/>
                      <a:pt x="2540" y="340360"/>
                      <a:pt x="2540" y="749300"/>
                    </a:cubicBezTo>
                    <a:cubicBezTo>
                      <a:pt x="2540" y="1158039"/>
                      <a:pt x="7620" y="1748277"/>
                      <a:pt x="7620" y="2008627"/>
                    </a:cubicBezTo>
                    <a:cubicBezTo>
                      <a:pt x="7620" y="2202937"/>
                      <a:pt x="16510" y="2601717"/>
                      <a:pt x="21590" y="2793487"/>
                    </a:cubicBezTo>
                    <a:lnTo>
                      <a:pt x="130810" y="2907787"/>
                    </a:lnTo>
                    <a:cubicBezTo>
                      <a:pt x="275590" y="2915407"/>
                      <a:pt x="543560" y="2929377"/>
                      <a:pt x="793750" y="2929377"/>
                    </a:cubicBezTo>
                    <a:lnTo>
                      <a:pt x="3178810" y="2929377"/>
                    </a:lnTo>
                    <a:lnTo>
                      <a:pt x="3178810" y="693420"/>
                    </a:lnTo>
                    <a:cubicBezTo>
                      <a:pt x="3178810" y="318770"/>
                      <a:pt x="3169920" y="41910"/>
                      <a:pt x="3169920" y="41910"/>
                    </a:cubicBezTo>
                    <a:cubicBezTo>
                      <a:pt x="3014980" y="21590"/>
                      <a:pt x="2858770" y="11430"/>
                      <a:pt x="2701290" y="12700"/>
                    </a:cubicBezTo>
                    <a:cubicBezTo>
                      <a:pt x="2428240" y="12700"/>
                      <a:pt x="1179830" y="21590"/>
                      <a:pt x="929640" y="12700"/>
                    </a:cubicBezTo>
                    <a:cubicBezTo>
                      <a:pt x="594360" y="0"/>
                      <a:pt x="0" y="11430"/>
                      <a:pt x="0" y="1143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>
                <a:off x="12700" y="217170"/>
                <a:ext cx="3191510" cy="2942077"/>
              </a:xfrm>
              <a:custGeom>
                <a:avLst/>
                <a:gdLst/>
                <a:ahLst/>
                <a:cxnLst/>
                <a:rect r="r" b="b" t="t" l="l"/>
                <a:pathLst>
                  <a:path h="2942077" w="3191510">
                    <a:moveTo>
                      <a:pt x="3191510" y="2942077"/>
                    </a:moveTo>
                    <a:lnTo>
                      <a:pt x="800100" y="2942077"/>
                    </a:lnTo>
                    <a:cubicBezTo>
                      <a:pt x="547370" y="2942077"/>
                      <a:pt x="270510" y="2928107"/>
                      <a:pt x="137160" y="2920487"/>
                    </a:cubicBezTo>
                    <a:lnTo>
                      <a:pt x="134620" y="2920487"/>
                    </a:lnTo>
                    <a:lnTo>
                      <a:pt x="21590" y="2802377"/>
                    </a:lnTo>
                    <a:lnTo>
                      <a:pt x="21590" y="2799837"/>
                    </a:lnTo>
                    <a:cubicBezTo>
                      <a:pt x="16510" y="2596637"/>
                      <a:pt x="7620" y="2202937"/>
                      <a:pt x="7620" y="2014977"/>
                    </a:cubicBezTo>
                    <a:cubicBezTo>
                      <a:pt x="7620" y="1899407"/>
                      <a:pt x="6350" y="1722877"/>
                      <a:pt x="5080" y="1518468"/>
                    </a:cubicBezTo>
                    <a:cubicBezTo>
                      <a:pt x="3810" y="1267186"/>
                      <a:pt x="2540" y="982908"/>
                      <a:pt x="2540" y="755650"/>
                    </a:cubicBezTo>
                    <a:cubicBezTo>
                      <a:pt x="2540" y="351790"/>
                      <a:pt x="0" y="21590"/>
                      <a:pt x="0" y="17780"/>
                    </a:cubicBezTo>
                    <a:lnTo>
                      <a:pt x="0" y="11430"/>
                    </a:lnTo>
                    <a:lnTo>
                      <a:pt x="6350" y="11430"/>
                    </a:lnTo>
                    <a:cubicBezTo>
                      <a:pt x="12700" y="11430"/>
                      <a:pt x="604520" y="0"/>
                      <a:pt x="935990" y="12700"/>
                    </a:cubicBezTo>
                    <a:cubicBezTo>
                      <a:pt x="1121410" y="19050"/>
                      <a:pt x="1852930" y="16510"/>
                      <a:pt x="2338070" y="13970"/>
                    </a:cubicBezTo>
                    <a:cubicBezTo>
                      <a:pt x="2503170" y="12700"/>
                      <a:pt x="2637790" y="12700"/>
                      <a:pt x="2707640" y="12700"/>
                    </a:cubicBezTo>
                    <a:cubicBezTo>
                      <a:pt x="2861310" y="11430"/>
                      <a:pt x="3020060" y="21590"/>
                      <a:pt x="3177540" y="41910"/>
                    </a:cubicBezTo>
                    <a:lnTo>
                      <a:pt x="3182620" y="43180"/>
                    </a:lnTo>
                    <a:lnTo>
                      <a:pt x="3182620" y="48260"/>
                    </a:lnTo>
                    <a:cubicBezTo>
                      <a:pt x="3182620" y="50800"/>
                      <a:pt x="3191510" y="328930"/>
                      <a:pt x="3191510" y="699770"/>
                    </a:cubicBezTo>
                    <a:lnTo>
                      <a:pt x="3191510" y="2942077"/>
                    </a:lnTo>
                    <a:close/>
                    <a:moveTo>
                      <a:pt x="139700" y="2907787"/>
                    </a:moveTo>
                    <a:cubicBezTo>
                      <a:pt x="273050" y="2915407"/>
                      <a:pt x="548640" y="2929377"/>
                      <a:pt x="800100" y="2929377"/>
                    </a:cubicBezTo>
                    <a:lnTo>
                      <a:pt x="3178810" y="2929377"/>
                    </a:lnTo>
                    <a:lnTo>
                      <a:pt x="3178810" y="699770"/>
                    </a:lnTo>
                    <a:cubicBezTo>
                      <a:pt x="3178810" y="358140"/>
                      <a:pt x="3171190" y="93980"/>
                      <a:pt x="3169920" y="53340"/>
                    </a:cubicBezTo>
                    <a:cubicBezTo>
                      <a:pt x="3014980" y="33020"/>
                      <a:pt x="2858770" y="24130"/>
                      <a:pt x="2707640" y="25400"/>
                    </a:cubicBezTo>
                    <a:cubicBezTo>
                      <a:pt x="2637790" y="25400"/>
                      <a:pt x="2503170" y="27940"/>
                      <a:pt x="2338070" y="26670"/>
                    </a:cubicBezTo>
                    <a:cubicBezTo>
                      <a:pt x="1828800" y="22860"/>
                      <a:pt x="1304290" y="22860"/>
                      <a:pt x="935990" y="25400"/>
                    </a:cubicBezTo>
                    <a:cubicBezTo>
                      <a:pt x="622300" y="27940"/>
                      <a:pt x="77470" y="22860"/>
                      <a:pt x="12700" y="24130"/>
                    </a:cubicBezTo>
                    <a:cubicBezTo>
                      <a:pt x="12700" y="71120"/>
                      <a:pt x="15240" y="382270"/>
                      <a:pt x="15240" y="755650"/>
                    </a:cubicBezTo>
                    <a:cubicBezTo>
                      <a:pt x="15240" y="982908"/>
                      <a:pt x="16510" y="1267186"/>
                      <a:pt x="17780" y="1518468"/>
                    </a:cubicBezTo>
                    <a:cubicBezTo>
                      <a:pt x="19050" y="1722877"/>
                      <a:pt x="20320" y="1899407"/>
                      <a:pt x="20320" y="2014977"/>
                    </a:cubicBezTo>
                    <a:cubicBezTo>
                      <a:pt x="20320" y="2201667"/>
                      <a:pt x="29210" y="2592827"/>
                      <a:pt x="34290" y="2797297"/>
                    </a:cubicBezTo>
                    <a:lnTo>
                      <a:pt x="139700" y="2907787"/>
                    </a:lnTo>
                    <a:close/>
                    <a:moveTo>
                      <a:pt x="139700" y="2907787"/>
                    </a:moveTo>
                    <a:lnTo>
                      <a:pt x="133350" y="2782057"/>
                    </a:lnTo>
                    <a:lnTo>
                      <a:pt x="34290" y="2796027"/>
                    </a:lnTo>
                    <a:lnTo>
                      <a:pt x="139700" y="290778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>
                <a:off x="299720" y="19050"/>
                <a:ext cx="617220" cy="304800"/>
              </a:xfrm>
              <a:custGeom>
                <a:avLst/>
                <a:gdLst/>
                <a:ahLst/>
                <a:cxnLst/>
                <a:rect r="r" b="b" t="t" l="l"/>
                <a:pathLst>
                  <a:path h="304800" w="617220">
                    <a:moveTo>
                      <a:pt x="600710" y="0"/>
                    </a:moveTo>
                    <a:lnTo>
                      <a:pt x="617220" y="77470"/>
                    </a:lnTo>
                    <a:lnTo>
                      <a:pt x="600710" y="190500"/>
                    </a:lnTo>
                    <a:lnTo>
                      <a:pt x="589280" y="297180"/>
                    </a:lnTo>
                    <a:lnTo>
                      <a:pt x="5080" y="304800"/>
                    </a:lnTo>
                    <a:lnTo>
                      <a:pt x="5080" y="255270"/>
                    </a:lnTo>
                    <a:lnTo>
                      <a:pt x="16510" y="148590"/>
                    </a:lnTo>
                    <a:lnTo>
                      <a:pt x="0" y="21590"/>
                    </a:lnTo>
                    <a:lnTo>
                      <a:pt x="60071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-426806">
              <a:off x="759855" y="1306774"/>
              <a:ext cx="1947782" cy="1139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00"/>
                </a:lnSpc>
              </a:pPr>
              <a:r>
                <a:rPr lang="en-US" sz="2500" spc="25">
                  <a:solidFill>
                    <a:srgbClr val="000000"/>
                  </a:solidFill>
                  <a:latin typeface="Arima Madurai Extra Bold"/>
                </a:rPr>
                <a:t>Are you ready?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913791" y="3379436"/>
            <a:ext cx="4946984" cy="5878864"/>
            <a:chOff x="0" y="0"/>
            <a:chExt cx="6595979" cy="7838485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459226" y="0"/>
              <a:ext cx="3375171" cy="5352185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0" t="0" r="0" b="40310"/>
            <a:stretch>
              <a:fillRect/>
            </a:stretch>
          </p:blipFill>
          <p:spPr>
            <a:xfrm flipH="false" flipV="false" rot="0">
              <a:off x="0" y="3728911"/>
              <a:ext cx="6595979" cy="41095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4142" t="1981" r="12060" b="0"/>
          <a:stretch>
            <a:fillRect/>
          </a:stretch>
        </p:blipFill>
        <p:spPr>
          <a:xfrm flipH="false" flipV="false" rot="0">
            <a:off x="660288" y="2589347"/>
            <a:ext cx="7084194" cy="682826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744481" y="1933153"/>
            <a:ext cx="10225195" cy="798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9875" indent="-369937" lvl="1">
              <a:lnSpc>
                <a:spcPts val="5311"/>
              </a:lnSpc>
              <a:buFont typeface="Arial"/>
              <a:buChar char="•"/>
            </a:pPr>
            <a:r>
              <a:rPr lang="en-US" sz="3426" spc="92">
                <a:solidFill>
                  <a:srgbClr val="000000"/>
                </a:solidFill>
                <a:latin typeface="Arima Madurai Extra Bold"/>
              </a:rPr>
              <a:t>Logistic regression is easier to implement, interpret, and very efficient to train</a:t>
            </a:r>
          </a:p>
          <a:p>
            <a:pPr marL="739875" indent="-369937" lvl="1">
              <a:lnSpc>
                <a:spcPts val="5311"/>
              </a:lnSpc>
              <a:buFont typeface="Arial"/>
              <a:buChar char="•"/>
            </a:pPr>
            <a:r>
              <a:rPr lang="en-US" sz="3426" spc="92">
                <a:solidFill>
                  <a:srgbClr val="000000"/>
                </a:solidFill>
                <a:latin typeface="Arima Madurai Extra Bold"/>
              </a:rPr>
              <a:t>It makes no assumptions about distributions of classes in feature space</a:t>
            </a:r>
          </a:p>
          <a:p>
            <a:pPr marL="739875" indent="-369937" lvl="1">
              <a:lnSpc>
                <a:spcPts val="5311"/>
              </a:lnSpc>
              <a:buFont typeface="Arial"/>
              <a:buChar char="•"/>
            </a:pPr>
            <a:r>
              <a:rPr lang="en-US" sz="3426" spc="92">
                <a:solidFill>
                  <a:srgbClr val="000000"/>
                </a:solidFill>
                <a:latin typeface="Arima Madurai Extra Bold"/>
              </a:rPr>
              <a:t>It can easily extend to multiple classes(multinomial regression) and a natural probabilistic view of class predictions.</a:t>
            </a:r>
          </a:p>
          <a:p>
            <a:pPr marL="739875" indent="-369937" lvl="1">
              <a:lnSpc>
                <a:spcPts val="5311"/>
              </a:lnSpc>
              <a:buFont typeface="Arial"/>
              <a:buChar char="•"/>
            </a:pPr>
            <a:r>
              <a:rPr lang="en-US" sz="3426" spc="92">
                <a:solidFill>
                  <a:srgbClr val="000000"/>
                </a:solidFill>
                <a:latin typeface="Arima Madurai Extra Bold"/>
              </a:rPr>
              <a:t>It not only provides a measure of how appropriate a predictor(coefficient size)is, but also its direction of association (positive or negative)..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08801" y="72646"/>
            <a:ext cx="6870397" cy="1721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65"/>
              </a:lnSpc>
            </a:pPr>
            <a:r>
              <a:rPr lang="en-US" sz="10046">
                <a:solidFill>
                  <a:srgbClr val="000000"/>
                </a:solidFill>
                <a:latin typeface="Arima Madurai Medium Bold"/>
              </a:rPr>
              <a:t>Advantages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1242" y="250771"/>
            <a:ext cx="8632758" cy="974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2694" indent="-341347" lvl="1">
              <a:lnSpc>
                <a:spcPts val="4869"/>
              </a:lnSpc>
              <a:buFont typeface="Arial"/>
              <a:buChar char="•"/>
            </a:pPr>
            <a:r>
              <a:rPr lang="en-US" sz="3162" spc="240">
                <a:solidFill>
                  <a:srgbClr val="000000"/>
                </a:solidFill>
                <a:latin typeface="Arima Madurai Extra Bold"/>
              </a:rPr>
              <a:t>If the number of observations is lesser than the number of features, Logistic Regression should not be used, otherwise, it may lead to overfitting.</a:t>
            </a:r>
          </a:p>
          <a:p>
            <a:pPr marL="682694" indent="-341347" lvl="1">
              <a:lnSpc>
                <a:spcPts val="4869"/>
              </a:lnSpc>
              <a:buFont typeface="Arial"/>
              <a:buChar char="•"/>
            </a:pPr>
            <a:r>
              <a:rPr lang="en-US" sz="3162" spc="240">
                <a:solidFill>
                  <a:srgbClr val="000000"/>
                </a:solidFill>
                <a:latin typeface="Arima Madurai Extra Bold"/>
              </a:rPr>
              <a:t>It constructs linear boundaries.</a:t>
            </a:r>
          </a:p>
          <a:p>
            <a:pPr marL="682694" indent="-341347" lvl="1">
              <a:lnSpc>
                <a:spcPts val="4869"/>
              </a:lnSpc>
              <a:buFont typeface="Arial"/>
              <a:buChar char="•"/>
            </a:pPr>
            <a:r>
              <a:rPr lang="en-US" sz="3162" spc="240">
                <a:solidFill>
                  <a:srgbClr val="000000"/>
                </a:solidFill>
                <a:latin typeface="Arima Madurai Extra Bold"/>
              </a:rPr>
              <a:t>The major limitation of Logistic Regression is the assumption of linearity between the dependent variable and the independent variables.</a:t>
            </a:r>
          </a:p>
          <a:p>
            <a:pPr marL="682694" indent="-341347" lvl="1">
              <a:lnSpc>
                <a:spcPts val="4869"/>
              </a:lnSpc>
              <a:buFont typeface="Arial"/>
              <a:buChar char="•"/>
            </a:pPr>
            <a:r>
              <a:rPr lang="en-US" sz="3162" spc="240">
                <a:solidFill>
                  <a:srgbClr val="000000"/>
                </a:solidFill>
                <a:latin typeface="Arima Madurai Extra Bold"/>
              </a:rPr>
              <a:t>It can only be used to predict discrete functions. Hence, the dependent variable of Logistic Regression is bound to the discrete number set.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381302" y="2337571"/>
            <a:ext cx="4008370" cy="2316437"/>
            <a:chOff x="0" y="0"/>
            <a:chExt cx="5344494" cy="308858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776" t="548" r="662" b="0"/>
            <a:stretch>
              <a:fillRect/>
            </a:stretch>
          </p:blipFill>
          <p:spPr>
            <a:xfrm flipH="false" flipV="false" rot="0">
              <a:off x="0" y="0"/>
              <a:ext cx="5344494" cy="3088582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484730" y="989778"/>
              <a:ext cx="4339177" cy="705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7"/>
                </a:lnSpc>
              </a:pPr>
              <a:r>
                <a:rPr lang="en-US" sz="3847">
                  <a:solidFill>
                    <a:srgbClr val="000000"/>
                  </a:solidFill>
                  <a:latin typeface="Arima Madurai Extra Bold"/>
                </a:rPr>
                <a:t>Disadvantages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10701" t="108" r="0" b="0"/>
          <a:stretch>
            <a:fillRect/>
          </a:stretch>
        </p:blipFill>
        <p:spPr>
          <a:xfrm flipH="false" flipV="false" rot="0">
            <a:off x="12504319" y="852953"/>
            <a:ext cx="5577250" cy="859045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89571" y="851575"/>
            <a:ext cx="12108859" cy="2061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840"/>
              </a:lnSpc>
            </a:pPr>
            <a:r>
              <a:rPr lang="en-US" sz="14400">
                <a:solidFill>
                  <a:srgbClr val="000000"/>
                </a:solidFill>
                <a:latin typeface="Arima Madurai Extra Bold Bold"/>
              </a:rPr>
              <a:t>Thank you!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983102" y="3286171"/>
            <a:ext cx="3691182" cy="3640735"/>
            <a:chOff x="0" y="0"/>
            <a:chExt cx="4921576" cy="4854313"/>
          </a:xfrm>
        </p:grpSpPr>
        <p:grpSp>
          <p:nvGrpSpPr>
            <p:cNvPr name="Group 4" id="4"/>
            <p:cNvGrpSpPr/>
            <p:nvPr/>
          </p:nvGrpSpPr>
          <p:grpSpPr>
            <a:xfrm rot="-426806">
              <a:off x="251755" y="256849"/>
              <a:ext cx="4418065" cy="4340615"/>
              <a:chOff x="0" y="0"/>
              <a:chExt cx="3216910" cy="3160517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9050" y="223520"/>
                <a:ext cx="3178810" cy="2929376"/>
              </a:xfrm>
              <a:custGeom>
                <a:avLst/>
                <a:gdLst/>
                <a:ahLst/>
                <a:cxnLst/>
                <a:rect r="r" b="b" t="t" l="l"/>
                <a:pathLst>
                  <a:path h="2929376" w="3178810">
                    <a:moveTo>
                      <a:pt x="0" y="11430"/>
                    </a:moveTo>
                    <a:cubicBezTo>
                      <a:pt x="0" y="11430"/>
                      <a:pt x="2540" y="340360"/>
                      <a:pt x="2540" y="749300"/>
                    </a:cubicBezTo>
                    <a:cubicBezTo>
                      <a:pt x="2540" y="1158039"/>
                      <a:pt x="7620" y="1748277"/>
                      <a:pt x="7620" y="2008627"/>
                    </a:cubicBezTo>
                    <a:cubicBezTo>
                      <a:pt x="7620" y="2202937"/>
                      <a:pt x="16510" y="2601717"/>
                      <a:pt x="21590" y="2793487"/>
                    </a:cubicBezTo>
                    <a:lnTo>
                      <a:pt x="130810" y="2907787"/>
                    </a:lnTo>
                    <a:cubicBezTo>
                      <a:pt x="275590" y="2915407"/>
                      <a:pt x="543560" y="2929377"/>
                      <a:pt x="793750" y="2929377"/>
                    </a:cubicBezTo>
                    <a:lnTo>
                      <a:pt x="3178810" y="2929377"/>
                    </a:lnTo>
                    <a:lnTo>
                      <a:pt x="3178810" y="693420"/>
                    </a:lnTo>
                    <a:cubicBezTo>
                      <a:pt x="3178810" y="318770"/>
                      <a:pt x="3169920" y="41910"/>
                      <a:pt x="3169920" y="41910"/>
                    </a:cubicBezTo>
                    <a:cubicBezTo>
                      <a:pt x="3014980" y="21590"/>
                      <a:pt x="2858770" y="11430"/>
                      <a:pt x="2701290" y="12700"/>
                    </a:cubicBezTo>
                    <a:cubicBezTo>
                      <a:pt x="2428240" y="12700"/>
                      <a:pt x="1179830" y="21590"/>
                      <a:pt x="929640" y="12700"/>
                    </a:cubicBezTo>
                    <a:cubicBezTo>
                      <a:pt x="594360" y="0"/>
                      <a:pt x="0" y="11430"/>
                      <a:pt x="0" y="1143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>
                <a:off x="12700" y="217170"/>
                <a:ext cx="3191510" cy="2942077"/>
              </a:xfrm>
              <a:custGeom>
                <a:avLst/>
                <a:gdLst/>
                <a:ahLst/>
                <a:cxnLst/>
                <a:rect r="r" b="b" t="t" l="l"/>
                <a:pathLst>
                  <a:path h="2942077" w="3191510">
                    <a:moveTo>
                      <a:pt x="3191510" y="2942077"/>
                    </a:moveTo>
                    <a:lnTo>
                      <a:pt x="800100" y="2942077"/>
                    </a:lnTo>
                    <a:cubicBezTo>
                      <a:pt x="547370" y="2942077"/>
                      <a:pt x="270510" y="2928107"/>
                      <a:pt x="137160" y="2920487"/>
                    </a:cubicBezTo>
                    <a:lnTo>
                      <a:pt x="134620" y="2920487"/>
                    </a:lnTo>
                    <a:lnTo>
                      <a:pt x="21590" y="2802377"/>
                    </a:lnTo>
                    <a:lnTo>
                      <a:pt x="21590" y="2799837"/>
                    </a:lnTo>
                    <a:cubicBezTo>
                      <a:pt x="16510" y="2596637"/>
                      <a:pt x="7620" y="2202937"/>
                      <a:pt x="7620" y="2014977"/>
                    </a:cubicBezTo>
                    <a:cubicBezTo>
                      <a:pt x="7620" y="1899407"/>
                      <a:pt x="6350" y="1722877"/>
                      <a:pt x="5080" y="1518468"/>
                    </a:cubicBezTo>
                    <a:cubicBezTo>
                      <a:pt x="3810" y="1267186"/>
                      <a:pt x="2540" y="982908"/>
                      <a:pt x="2540" y="755650"/>
                    </a:cubicBezTo>
                    <a:cubicBezTo>
                      <a:pt x="2540" y="351790"/>
                      <a:pt x="0" y="21590"/>
                      <a:pt x="0" y="17780"/>
                    </a:cubicBezTo>
                    <a:lnTo>
                      <a:pt x="0" y="11430"/>
                    </a:lnTo>
                    <a:lnTo>
                      <a:pt x="6350" y="11430"/>
                    </a:lnTo>
                    <a:cubicBezTo>
                      <a:pt x="12700" y="11430"/>
                      <a:pt x="604520" y="0"/>
                      <a:pt x="935990" y="12700"/>
                    </a:cubicBezTo>
                    <a:cubicBezTo>
                      <a:pt x="1121410" y="19050"/>
                      <a:pt x="1852930" y="16510"/>
                      <a:pt x="2338070" y="13970"/>
                    </a:cubicBezTo>
                    <a:cubicBezTo>
                      <a:pt x="2503170" y="12700"/>
                      <a:pt x="2637790" y="12700"/>
                      <a:pt x="2707640" y="12700"/>
                    </a:cubicBezTo>
                    <a:cubicBezTo>
                      <a:pt x="2861310" y="11430"/>
                      <a:pt x="3020060" y="21590"/>
                      <a:pt x="3177540" y="41910"/>
                    </a:cubicBezTo>
                    <a:lnTo>
                      <a:pt x="3182620" y="43180"/>
                    </a:lnTo>
                    <a:lnTo>
                      <a:pt x="3182620" y="48260"/>
                    </a:lnTo>
                    <a:cubicBezTo>
                      <a:pt x="3182620" y="50800"/>
                      <a:pt x="3191510" y="328930"/>
                      <a:pt x="3191510" y="699770"/>
                    </a:cubicBezTo>
                    <a:lnTo>
                      <a:pt x="3191510" y="2942077"/>
                    </a:lnTo>
                    <a:close/>
                    <a:moveTo>
                      <a:pt x="139700" y="2907787"/>
                    </a:moveTo>
                    <a:cubicBezTo>
                      <a:pt x="273050" y="2915407"/>
                      <a:pt x="548640" y="2929377"/>
                      <a:pt x="800100" y="2929377"/>
                    </a:cubicBezTo>
                    <a:lnTo>
                      <a:pt x="3178810" y="2929377"/>
                    </a:lnTo>
                    <a:lnTo>
                      <a:pt x="3178810" y="699770"/>
                    </a:lnTo>
                    <a:cubicBezTo>
                      <a:pt x="3178810" y="358140"/>
                      <a:pt x="3171190" y="93980"/>
                      <a:pt x="3169920" y="53340"/>
                    </a:cubicBezTo>
                    <a:cubicBezTo>
                      <a:pt x="3014980" y="33020"/>
                      <a:pt x="2858770" y="24130"/>
                      <a:pt x="2707640" y="25400"/>
                    </a:cubicBezTo>
                    <a:cubicBezTo>
                      <a:pt x="2637790" y="25400"/>
                      <a:pt x="2503170" y="27940"/>
                      <a:pt x="2338070" y="26670"/>
                    </a:cubicBezTo>
                    <a:cubicBezTo>
                      <a:pt x="1828800" y="22860"/>
                      <a:pt x="1304290" y="22860"/>
                      <a:pt x="935990" y="25400"/>
                    </a:cubicBezTo>
                    <a:cubicBezTo>
                      <a:pt x="622300" y="27940"/>
                      <a:pt x="77470" y="22860"/>
                      <a:pt x="12700" y="24130"/>
                    </a:cubicBezTo>
                    <a:cubicBezTo>
                      <a:pt x="12700" y="71120"/>
                      <a:pt x="15240" y="382270"/>
                      <a:pt x="15240" y="755650"/>
                    </a:cubicBezTo>
                    <a:cubicBezTo>
                      <a:pt x="15240" y="982908"/>
                      <a:pt x="16510" y="1267186"/>
                      <a:pt x="17780" y="1518468"/>
                    </a:cubicBezTo>
                    <a:cubicBezTo>
                      <a:pt x="19050" y="1722877"/>
                      <a:pt x="20320" y="1899407"/>
                      <a:pt x="20320" y="2014977"/>
                    </a:cubicBezTo>
                    <a:cubicBezTo>
                      <a:pt x="20320" y="2201667"/>
                      <a:pt x="29210" y="2592827"/>
                      <a:pt x="34290" y="2797297"/>
                    </a:cubicBezTo>
                    <a:lnTo>
                      <a:pt x="139700" y="2907787"/>
                    </a:lnTo>
                    <a:close/>
                    <a:moveTo>
                      <a:pt x="139700" y="2907787"/>
                    </a:moveTo>
                    <a:lnTo>
                      <a:pt x="133350" y="2782057"/>
                    </a:lnTo>
                    <a:lnTo>
                      <a:pt x="34290" y="2796027"/>
                    </a:lnTo>
                    <a:lnTo>
                      <a:pt x="139700" y="290778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>
                <a:off x="299720" y="19050"/>
                <a:ext cx="617220" cy="304800"/>
              </a:xfrm>
              <a:custGeom>
                <a:avLst/>
                <a:gdLst/>
                <a:ahLst/>
                <a:cxnLst/>
                <a:rect r="r" b="b" t="t" l="l"/>
                <a:pathLst>
                  <a:path h="304800" w="617220">
                    <a:moveTo>
                      <a:pt x="600710" y="0"/>
                    </a:moveTo>
                    <a:lnTo>
                      <a:pt x="617220" y="77470"/>
                    </a:lnTo>
                    <a:lnTo>
                      <a:pt x="600710" y="190500"/>
                    </a:lnTo>
                    <a:lnTo>
                      <a:pt x="589280" y="297180"/>
                    </a:lnTo>
                    <a:lnTo>
                      <a:pt x="5080" y="304800"/>
                    </a:lnTo>
                    <a:lnTo>
                      <a:pt x="5080" y="255270"/>
                    </a:lnTo>
                    <a:lnTo>
                      <a:pt x="16510" y="148590"/>
                    </a:lnTo>
                    <a:lnTo>
                      <a:pt x="0" y="21590"/>
                    </a:lnTo>
                    <a:lnTo>
                      <a:pt x="60071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-426806">
              <a:off x="1076745" y="1435533"/>
              <a:ext cx="2759959" cy="2448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59"/>
                </a:lnSpc>
              </a:pPr>
              <a:r>
                <a:rPr lang="en-US" sz="3542" spc="35">
                  <a:solidFill>
                    <a:srgbClr val="000000"/>
                  </a:solidFill>
                  <a:latin typeface="Arima Madurai Extra Bold"/>
                </a:rPr>
                <a:t>Have a great day ahead.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160869" y="3965935"/>
            <a:ext cx="1893246" cy="291676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743" b="0"/>
          <a:stretch>
            <a:fillRect/>
          </a:stretch>
        </p:blipFill>
        <p:spPr>
          <a:xfrm flipH="false" flipV="false" rot="0">
            <a:off x="6119809" y="5785482"/>
            <a:ext cx="6048381" cy="741069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46784"/>
          <a:stretch>
            <a:fillRect/>
          </a:stretch>
        </p:blipFill>
        <p:spPr>
          <a:xfrm flipH="false" flipV="false" rot="0">
            <a:off x="13438398" y="6926905"/>
            <a:ext cx="4349861" cy="326447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40104"/>
          <a:stretch>
            <a:fillRect/>
          </a:stretch>
        </p:blipFill>
        <p:spPr>
          <a:xfrm flipH="false" flipV="false" rot="0">
            <a:off x="499742" y="7546027"/>
            <a:ext cx="3946954" cy="267538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0" r="0" b="61998"/>
          <a:stretch>
            <a:fillRect/>
          </a:stretch>
        </p:blipFill>
        <p:spPr>
          <a:xfrm flipH="false" flipV="false" rot="0">
            <a:off x="2473219" y="8208793"/>
            <a:ext cx="5648731" cy="1974895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rcRect l="0" t="0" r="1125" b="63276"/>
          <a:stretch>
            <a:fillRect/>
          </a:stretch>
        </p:blipFill>
        <p:spPr>
          <a:xfrm flipH="false" flipV="false" rot="0">
            <a:off x="12027389" y="8909063"/>
            <a:ext cx="3576414" cy="1287579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2646668" y="6926905"/>
            <a:ext cx="547680" cy="547680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674283" y="8581055"/>
            <a:ext cx="328008" cy="328008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D4DE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3352724" y="7284562"/>
            <a:ext cx="462872" cy="462872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27566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10120322" cy="569268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0120322" cy="5692681"/>
            </a:xfrm>
            <a:custGeom>
              <a:avLst/>
              <a:gdLst/>
              <a:ahLst/>
              <a:cxnLst/>
              <a:rect r="r" b="b" t="t" l="l"/>
              <a:pathLst>
                <a:path h="5692681" w="10120322">
                  <a:moveTo>
                    <a:pt x="9995862" y="5692681"/>
                  </a:moveTo>
                  <a:lnTo>
                    <a:pt x="124460" y="5692681"/>
                  </a:lnTo>
                  <a:cubicBezTo>
                    <a:pt x="55880" y="5692681"/>
                    <a:pt x="0" y="5636801"/>
                    <a:pt x="0" y="55682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995862" y="0"/>
                  </a:lnTo>
                  <a:cubicBezTo>
                    <a:pt x="10064442" y="0"/>
                    <a:pt x="10120322" y="55880"/>
                    <a:pt x="10120322" y="124460"/>
                  </a:cubicBezTo>
                  <a:lnTo>
                    <a:pt x="10120322" y="5568221"/>
                  </a:lnTo>
                  <a:cubicBezTo>
                    <a:pt x="10120322" y="5636801"/>
                    <a:pt x="10064442" y="5692681"/>
                    <a:pt x="9995862" y="5692681"/>
                  </a:cubicBezTo>
                  <a:close/>
                </a:path>
              </a:pathLst>
            </a:custGeom>
            <a:solidFill>
              <a:srgbClr val="FDF8DB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64608" y="685800"/>
            <a:ext cx="7581063" cy="436944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604807" y="5055249"/>
            <a:ext cx="5031649" cy="4345464"/>
            <a:chOff x="0" y="0"/>
            <a:chExt cx="2132177" cy="1841404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132177" cy="1841404"/>
            </a:xfrm>
            <a:custGeom>
              <a:avLst/>
              <a:gdLst/>
              <a:ahLst/>
              <a:cxnLst/>
              <a:rect r="r" b="b" t="t" l="l"/>
              <a:pathLst>
                <a:path h="1841404" w="2132177">
                  <a:moveTo>
                    <a:pt x="2007716" y="1841403"/>
                  </a:moveTo>
                  <a:lnTo>
                    <a:pt x="124460" y="1841403"/>
                  </a:lnTo>
                  <a:cubicBezTo>
                    <a:pt x="55880" y="1841403"/>
                    <a:pt x="0" y="1785524"/>
                    <a:pt x="0" y="17169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07717" y="0"/>
                  </a:lnTo>
                  <a:cubicBezTo>
                    <a:pt x="2076297" y="0"/>
                    <a:pt x="2132177" y="55880"/>
                    <a:pt x="2132177" y="124460"/>
                  </a:cubicBezTo>
                  <a:lnTo>
                    <a:pt x="2132177" y="1716944"/>
                  </a:lnTo>
                  <a:cubicBezTo>
                    <a:pt x="2132177" y="1785524"/>
                    <a:pt x="2076297" y="1841404"/>
                    <a:pt x="2007717" y="1841404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306432" y="0"/>
            <a:ext cx="8683090" cy="527962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065947" y="5104678"/>
            <a:ext cx="6156106" cy="518232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197141" y="714375"/>
            <a:ext cx="360022" cy="41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0"/>
              </a:lnSpc>
            </a:pPr>
            <a:r>
              <a:rPr lang="en-US" sz="2991">
                <a:solidFill>
                  <a:srgbClr val="FFFFFF"/>
                </a:solidFill>
                <a:latin typeface="DM Sans Bold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3260" y="1461770"/>
            <a:ext cx="6729434" cy="166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Arima Madurai Extra Bold"/>
              </a:rPr>
              <a:t>Linear regression models are used to show or predict the relationship between two variables or factors.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1451" y="971550"/>
            <a:ext cx="6767376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ma Madurai Extra Bold"/>
              </a:rPr>
              <a:t>The factor that is being predicted is called the dependent variable. The factors that are used to predict the value of the dependent variable are called the independent variables.​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342031"/>
            <a:ext cx="4142781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ma Madurai Extra Bold"/>
              </a:rPr>
              <a:t> In linear regression, each observation consists of two values. One value is for the dependent variable and one value is for the independent variable.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738238" y="5279620"/>
            <a:ext cx="5031649" cy="4345464"/>
            <a:chOff x="0" y="0"/>
            <a:chExt cx="2132177" cy="1841404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2132177" cy="1841404"/>
            </a:xfrm>
            <a:custGeom>
              <a:avLst/>
              <a:gdLst/>
              <a:ahLst/>
              <a:cxnLst/>
              <a:rect r="r" b="b" t="t" l="l"/>
              <a:pathLst>
                <a:path h="1841404" w="2132177">
                  <a:moveTo>
                    <a:pt x="2007716" y="1841403"/>
                  </a:moveTo>
                  <a:lnTo>
                    <a:pt x="124460" y="1841403"/>
                  </a:lnTo>
                  <a:cubicBezTo>
                    <a:pt x="55880" y="1841403"/>
                    <a:pt x="0" y="1785524"/>
                    <a:pt x="0" y="17169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07717" y="0"/>
                  </a:lnTo>
                  <a:cubicBezTo>
                    <a:pt x="2076297" y="0"/>
                    <a:pt x="2132177" y="55880"/>
                    <a:pt x="2132177" y="124460"/>
                  </a:cubicBezTo>
                  <a:lnTo>
                    <a:pt x="2132177" y="1716944"/>
                  </a:lnTo>
                  <a:cubicBezTo>
                    <a:pt x="2132177" y="1785524"/>
                    <a:pt x="2076297" y="1841404"/>
                    <a:pt x="2007717" y="1841404"/>
                  </a:cubicBezTo>
                  <a:close/>
                </a:path>
              </a:pathLst>
            </a:custGeom>
            <a:solidFill>
              <a:srgbClr val="FFA500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120576" y="5566402"/>
            <a:ext cx="4266971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ma Madurai Extra Bold"/>
              </a:rPr>
              <a:t>In this simple model, a straight line approximates the relationship between the dependent variable and the independent variable.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516696" y="2477659"/>
            <a:ext cx="3958175" cy="3781648"/>
          </a:xfrm>
          <a:prstGeom prst="rect">
            <a:avLst/>
          </a:prstGeom>
          <a:solidFill>
            <a:srgbClr val="EFE0CB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10120322" cy="5692681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0120322" cy="5692681"/>
            </a:xfrm>
            <a:custGeom>
              <a:avLst/>
              <a:gdLst/>
              <a:ahLst/>
              <a:cxnLst/>
              <a:rect r="r" b="b" t="t" l="l"/>
              <a:pathLst>
                <a:path h="5692681" w="10120322">
                  <a:moveTo>
                    <a:pt x="9995862" y="5692681"/>
                  </a:moveTo>
                  <a:lnTo>
                    <a:pt x="124460" y="5692681"/>
                  </a:lnTo>
                  <a:cubicBezTo>
                    <a:pt x="55880" y="5692681"/>
                    <a:pt x="0" y="5636801"/>
                    <a:pt x="0" y="55682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995862" y="0"/>
                  </a:lnTo>
                  <a:cubicBezTo>
                    <a:pt x="10064442" y="0"/>
                    <a:pt x="10120322" y="55880"/>
                    <a:pt x="10120322" y="124460"/>
                  </a:cubicBezTo>
                  <a:lnTo>
                    <a:pt x="10120322" y="5568221"/>
                  </a:lnTo>
                  <a:cubicBezTo>
                    <a:pt x="10120322" y="5636801"/>
                    <a:pt x="10064442" y="5692681"/>
                    <a:pt x="9995862" y="5692681"/>
                  </a:cubicBezTo>
                  <a:close/>
                </a:path>
              </a:pathLst>
            </a:custGeom>
            <a:solidFill>
              <a:srgbClr val="FDF8DB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6197141" y="714375"/>
            <a:ext cx="360022" cy="41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0"/>
              </a:lnSpc>
            </a:pPr>
            <a:r>
              <a:rPr lang="en-US" sz="2991">
                <a:solidFill>
                  <a:srgbClr val="FFFFFF"/>
                </a:solidFill>
                <a:latin typeface="DM Sans Bold"/>
              </a:rPr>
              <a:t>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403633" y="685800"/>
            <a:ext cx="10158635" cy="617680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897065" y="2162667"/>
            <a:ext cx="6866692" cy="2535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ma Madurai Extra Bold"/>
              </a:rPr>
              <a:t>When two or more independent variables are used in regression analysis, then the model is known as multiple regression.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995997" y="5143500"/>
            <a:ext cx="2664303" cy="428321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10443" b="39994"/>
          <a:stretch>
            <a:fillRect/>
          </a:stretch>
        </p:blipFill>
        <p:spPr>
          <a:xfrm flipH="false" flipV="false" rot="0">
            <a:off x="9889595" y="5727535"/>
            <a:ext cx="6667568" cy="520575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053362" y="5865351"/>
            <a:ext cx="2171997" cy="367015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66690"/>
          <a:stretch>
            <a:fillRect/>
          </a:stretch>
        </p:blipFill>
        <p:spPr>
          <a:xfrm flipH="false" flipV="false" rot="0">
            <a:off x="1028700" y="8559082"/>
            <a:ext cx="4206556" cy="17279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24269" y="7802028"/>
            <a:ext cx="20336538" cy="6112945"/>
            <a:chOff x="0" y="0"/>
            <a:chExt cx="6350000" cy="1908742"/>
          </a:xfrm>
        </p:grpSpPr>
        <p:sp>
          <p:nvSpPr>
            <p:cNvPr name="Freeform 3" id="3"/>
            <p:cNvSpPr/>
            <p:nvPr/>
          </p:nvSpPr>
          <p:spPr>
            <a:xfrm>
              <a:off x="0" y="-55880"/>
              <a:ext cx="6350000" cy="1964622"/>
            </a:xfrm>
            <a:custGeom>
              <a:avLst/>
              <a:gdLst/>
              <a:ahLst/>
              <a:cxnLst/>
              <a:rect r="r" b="b" t="t" l="l"/>
              <a:pathLst>
                <a:path h="1964622" w="6350000">
                  <a:moveTo>
                    <a:pt x="5628640" y="177800"/>
                  </a:moveTo>
                  <a:cubicBezTo>
                    <a:pt x="5184140" y="96520"/>
                    <a:pt x="4733290" y="29210"/>
                    <a:pt x="4279900" y="67310"/>
                  </a:cubicBezTo>
                  <a:cubicBezTo>
                    <a:pt x="3841750" y="104140"/>
                    <a:pt x="3437890" y="316230"/>
                    <a:pt x="2997200" y="331470"/>
                  </a:cubicBezTo>
                  <a:cubicBezTo>
                    <a:pt x="2550160" y="346710"/>
                    <a:pt x="2101850" y="267970"/>
                    <a:pt x="1668780" y="167640"/>
                  </a:cubicBezTo>
                  <a:cubicBezTo>
                    <a:pt x="941070" y="0"/>
                    <a:pt x="364490" y="205740"/>
                    <a:pt x="0" y="417830"/>
                  </a:cubicBezTo>
                  <a:lnTo>
                    <a:pt x="0" y="1964622"/>
                  </a:lnTo>
                  <a:lnTo>
                    <a:pt x="6350000" y="1964622"/>
                  </a:lnTo>
                  <a:lnTo>
                    <a:pt x="6350000" y="327660"/>
                  </a:lnTo>
                  <a:cubicBezTo>
                    <a:pt x="6112510" y="265430"/>
                    <a:pt x="5867400" y="220980"/>
                    <a:pt x="5628640" y="177800"/>
                  </a:cubicBezTo>
                  <a:close/>
                </a:path>
              </a:pathLst>
            </a:custGeom>
            <a:solidFill>
              <a:srgbClr val="1B48AB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387052"/>
            <a:ext cx="4131385" cy="1124882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469557" y="1028700"/>
            <a:ext cx="3763242" cy="11248821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8978413" y="2725453"/>
            <a:ext cx="8780676" cy="3679278"/>
            <a:chOff x="0" y="0"/>
            <a:chExt cx="18580476" cy="7940476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8580477" cy="7940477"/>
            </a:xfrm>
            <a:custGeom>
              <a:avLst/>
              <a:gdLst/>
              <a:ahLst/>
              <a:cxnLst/>
              <a:rect r="r" b="b" t="t" l="l"/>
              <a:pathLst>
                <a:path h="7940477" w="18580477">
                  <a:moveTo>
                    <a:pt x="18456016" y="59690"/>
                  </a:moveTo>
                  <a:cubicBezTo>
                    <a:pt x="18491577" y="59690"/>
                    <a:pt x="18520786" y="88900"/>
                    <a:pt x="18520786" y="124460"/>
                  </a:cubicBezTo>
                  <a:lnTo>
                    <a:pt x="18520786" y="7816016"/>
                  </a:lnTo>
                  <a:cubicBezTo>
                    <a:pt x="18520786" y="7851577"/>
                    <a:pt x="18491577" y="7880786"/>
                    <a:pt x="18456016" y="7880786"/>
                  </a:cubicBezTo>
                  <a:lnTo>
                    <a:pt x="124460" y="7880786"/>
                  </a:lnTo>
                  <a:cubicBezTo>
                    <a:pt x="88900" y="7880786"/>
                    <a:pt x="59690" y="7851577"/>
                    <a:pt x="59690" y="781601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456016" y="59690"/>
                  </a:lnTo>
                  <a:moveTo>
                    <a:pt x="1845601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816016"/>
                  </a:lnTo>
                  <a:cubicBezTo>
                    <a:pt x="0" y="7884596"/>
                    <a:pt x="55880" y="7940477"/>
                    <a:pt x="124460" y="7940477"/>
                  </a:cubicBezTo>
                  <a:lnTo>
                    <a:pt x="18456016" y="7940477"/>
                  </a:lnTo>
                  <a:cubicBezTo>
                    <a:pt x="18524596" y="7940477"/>
                    <a:pt x="18580477" y="7884596"/>
                    <a:pt x="18580477" y="7816016"/>
                  </a:cubicBezTo>
                  <a:lnTo>
                    <a:pt x="18580477" y="124460"/>
                  </a:lnTo>
                  <a:cubicBezTo>
                    <a:pt x="18580477" y="55880"/>
                    <a:pt x="18524596" y="0"/>
                    <a:pt x="184560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9513894" y="3368117"/>
            <a:ext cx="9001788" cy="247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80"/>
              </a:lnSpc>
            </a:pPr>
            <a:r>
              <a:rPr lang="en-US" sz="8800">
                <a:solidFill>
                  <a:srgbClr val="000000"/>
                </a:solidFill>
                <a:latin typeface="Arima Madurai Extra Bold Bold"/>
              </a:rPr>
              <a:t>What is Logistic Regression?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DF8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64132" y="839545"/>
            <a:ext cx="7627520" cy="8732100"/>
            <a:chOff x="0" y="0"/>
            <a:chExt cx="5505065" cy="630228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505065" cy="6302281"/>
            </a:xfrm>
            <a:custGeom>
              <a:avLst/>
              <a:gdLst/>
              <a:ahLst/>
              <a:cxnLst/>
              <a:rect r="r" b="b" t="t" l="l"/>
              <a:pathLst>
                <a:path h="6302281" w="5505065">
                  <a:moveTo>
                    <a:pt x="5380605" y="6302281"/>
                  </a:moveTo>
                  <a:lnTo>
                    <a:pt x="124460" y="6302281"/>
                  </a:lnTo>
                  <a:cubicBezTo>
                    <a:pt x="55880" y="6302281"/>
                    <a:pt x="0" y="6246401"/>
                    <a:pt x="0" y="61778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80605" y="0"/>
                  </a:lnTo>
                  <a:cubicBezTo>
                    <a:pt x="5449185" y="0"/>
                    <a:pt x="5505065" y="55880"/>
                    <a:pt x="5505065" y="124460"/>
                  </a:cubicBezTo>
                  <a:lnTo>
                    <a:pt x="5505065" y="6177821"/>
                  </a:lnTo>
                  <a:cubicBezTo>
                    <a:pt x="5505065" y="6246401"/>
                    <a:pt x="5449185" y="6302281"/>
                    <a:pt x="5380605" y="6302281"/>
                  </a:cubicBezTo>
                  <a:close/>
                </a:path>
              </a:pathLst>
            </a:custGeom>
            <a:solidFill>
              <a:srgbClr val="322FC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682156" y="1305670"/>
            <a:ext cx="7780033" cy="7765692"/>
            <a:chOff x="0" y="0"/>
            <a:chExt cx="11927795" cy="1214266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1927795" cy="12142665"/>
            </a:xfrm>
            <a:custGeom>
              <a:avLst/>
              <a:gdLst/>
              <a:ahLst/>
              <a:cxnLst/>
              <a:rect r="r" b="b" t="t" l="l"/>
              <a:pathLst>
                <a:path h="12142665" w="11927795">
                  <a:moveTo>
                    <a:pt x="11803335" y="59690"/>
                  </a:moveTo>
                  <a:cubicBezTo>
                    <a:pt x="11838895" y="59690"/>
                    <a:pt x="11868105" y="88900"/>
                    <a:pt x="11868105" y="124460"/>
                  </a:cubicBezTo>
                  <a:lnTo>
                    <a:pt x="11868105" y="12018205"/>
                  </a:lnTo>
                  <a:cubicBezTo>
                    <a:pt x="11868105" y="12053765"/>
                    <a:pt x="11838895" y="12082975"/>
                    <a:pt x="11803335" y="12082975"/>
                  </a:cubicBezTo>
                  <a:lnTo>
                    <a:pt x="124460" y="12082975"/>
                  </a:lnTo>
                  <a:cubicBezTo>
                    <a:pt x="88900" y="12082975"/>
                    <a:pt x="59690" y="12053765"/>
                    <a:pt x="59690" y="1201820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03335" y="59690"/>
                  </a:lnTo>
                  <a:moveTo>
                    <a:pt x="1180333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2018205"/>
                  </a:lnTo>
                  <a:cubicBezTo>
                    <a:pt x="0" y="12086785"/>
                    <a:pt x="55880" y="12142665"/>
                    <a:pt x="124460" y="12142665"/>
                  </a:cubicBezTo>
                  <a:lnTo>
                    <a:pt x="11803335" y="12142665"/>
                  </a:lnTo>
                  <a:cubicBezTo>
                    <a:pt x="11871916" y="12142665"/>
                    <a:pt x="11927795" y="12086785"/>
                    <a:pt x="11927795" y="12018205"/>
                  </a:cubicBezTo>
                  <a:lnTo>
                    <a:pt x="11927795" y="124460"/>
                  </a:lnTo>
                  <a:cubicBezTo>
                    <a:pt x="11927795" y="55880"/>
                    <a:pt x="11871916" y="0"/>
                    <a:pt x="1180333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002960" y="4189613"/>
            <a:ext cx="429125" cy="453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88"/>
              </a:lnSpc>
            </a:pPr>
            <a:r>
              <a:rPr lang="en-US" sz="2400">
                <a:solidFill>
                  <a:srgbClr val="2C92D5"/>
                </a:solidFill>
                <a:latin typeface="Aileron Regular Bold"/>
              </a:rPr>
              <a:t>04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903770" y="839545"/>
            <a:ext cx="8041656" cy="8732100"/>
          </a:xfrm>
          <a:prstGeom prst="rect">
            <a:avLst/>
          </a:prstGeom>
          <a:solidFill>
            <a:srgbClr val="1F00DD"/>
          </a:solidFill>
        </p:spPr>
      </p:sp>
      <p:grpSp>
        <p:nvGrpSpPr>
          <p:cNvPr name="Group 8" id="8"/>
          <p:cNvGrpSpPr/>
          <p:nvPr/>
        </p:nvGrpSpPr>
        <p:grpSpPr>
          <a:xfrm rot="-8100000">
            <a:off x="7405474" y="4201535"/>
            <a:ext cx="1886949" cy="1883930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2D2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38626" y="1289301"/>
            <a:ext cx="7346096" cy="7716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58968" indent="-429484" lvl="1">
              <a:lnSpc>
                <a:spcPts val="5569"/>
              </a:lnSpc>
              <a:buFont typeface="Arial"/>
              <a:buChar char="•"/>
            </a:pPr>
            <a:r>
              <a:rPr lang="en-US" sz="3978">
                <a:solidFill>
                  <a:srgbClr val="FDF9F5"/>
                </a:solidFill>
                <a:latin typeface="Arima Madurai Medium"/>
              </a:rPr>
              <a:t>Logistic regression is a supervised learning classification algorithm used to predict the probability of a target variable. </a:t>
            </a:r>
          </a:p>
          <a:p>
            <a:pPr marL="858968" indent="-429484" lvl="1">
              <a:lnSpc>
                <a:spcPts val="5569"/>
              </a:lnSpc>
              <a:buFont typeface="Arial"/>
              <a:buChar char="•"/>
            </a:pPr>
            <a:r>
              <a:rPr lang="en-US" sz="3978">
                <a:solidFill>
                  <a:srgbClr val="FDF9F5"/>
                </a:solidFill>
                <a:latin typeface="Arima Madurai Medium"/>
              </a:rPr>
              <a:t>The nature of target or dependent variable is dichotomous, which means there would be only two possible classes.​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DF8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1694" y="5160657"/>
            <a:ext cx="7936503" cy="4635800"/>
            <a:chOff x="0" y="0"/>
            <a:chExt cx="6647740" cy="388301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647740" cy="3883019"/>
            </a:xfrm>
            <a:custGeom>
              <a:avLst/>
              <a:gdLst/>
              <a:ahLst/>
              <a:cxnLst/>
              <a:rect r="r" b="b" t="t" l="l"/>
              <a:pathLst>
                <a:path h="3883019" w="6647740">
                  <a:moveTo>
                    <a:pt x="0" y="0"/>
                  </a:moveTo>
                  <a:lnTo>
                    <a:pt x="0" y="3883019"/>
                  </a:lnTo>
                  <a:lnTo>
                    <a:pt x="6647740" y="3883019"/>
                  </a:lnTo>
                  <a:lnTo>
                    <a:pt x="6647740" y="0"/>
                  </a:lnTo>
                  <a:lnTo>
                    <a:pt x="0" y="0"/>
                  </a:lnTo>
                  <a:close/>
                  <a:moveTo>
                    <a:pt x="6586780" y="3822059"/>
                  </a:moveTo>
                  <a:lnTo>
                    <a:pt x="59690" y="3822059"/>
                  </a:lnTo>
                  <a:lnTo>
                    <a:pt x="59690" y="59690"/>
                  </a:lnTo>
                  <a:lnTo>
                    <a:pt x="6586780" y="59690"/>
                  </a:lnTo>
                  <a:lnTo>
                    <a:pt x="6586780" y="3822059"/>
                  </a:lnTo>
                  <a:close/>
                </a:path>
              </a:pathLst>
            </a:custGeom>
            <a:solidFill>
              <a:srgbClr val="F1AF9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066072" y="5160657"/>
            <a:ext cx="8843483" cy="4635800"/>
            <a:chOff x="0" y="0"/>
            <a:chExt cx="7407441" cy="388301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407441" cy="3883019"/>
            </a:xfrm>
            <a:custGeom>
              <a:avLst/>
              <a:gdLst/>
              <a:ahLst/>
              <a:cxnLst/>
              <a:rect r="r" b="b" t="t" l="l"/>
              <a:pathLst>
                <a:path h="3883019" w="7407441">
                  <a:moveTo>
                    <a:pt x="0" y="0"/>
                  </a:moveTo>
                  <a:lnTo>
                    <a:pt x="0" y="3883019"/>
                  </a:lnTo>
                  <a:lnTo>
                    <a:pt x="7407441" y="3883019"/>
                  </a:lnTo>
                  <a:lnTo>
                    <a:pt x="7407441" y="0"/>
                  </a:lnTo>
                  <a:lnTo>
                    <a:pt x="0" y="0"/>
                  </a:lnTo>
                  <a:close/>
                  <a:moveTo>
                    <a:pt x="7346480" y="3822059"/>
                  </a:moveTo>
                  <a:lnTo>
                    <a:pt x="59690" y="3822059"/>
                  </a:lnTo>
                  <a:lnTo>
                    <a:pt x="59690" y="59690"/>
                  </a:lnTo>
                  <a:lnTo>
                    <a:pt x="7346480" y="59690"/>
                  </a:lnTo>
                  <a:lnTo>
                    <a:pt x="7346480" y="3822059"/>
                  </a:lnTo>
                  <a:close/>
                </a:path>
              </a:pathLst>
            </a:custGeom>
            <a:solidFill>
              <a:srgbClr val="F1AF9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26583" y="5619034"/>
            <a:ext cx="7522536" cy="370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Arima Madurai Medium"/>
              </a:rPr>
              <a:t>The dependent variable is binary in nature having data coded as either 1 (stands for success/yes) or 0 (stands for failure/no).​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48527" y="5554980"/>
            <a:ext cx="8078573" cy="370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Arima Madurai Medium"/>
              </a:rPr>
              <a:t>It is one of the simplest ML algorithms that can be used for various classification problems such as spam detection, Diabetes prediction, cancer detection etc.​</a:t>
            </a:r>
          </a:p>
        </p:txBody>
      </p:sp>
      <p:grpSp>
        <p:nvGrpSpPr>
          <p:cNvPr name="Group 8" id="8"/>
          <p:cNvGrpSpPr/>
          <p:nvPr/>
        </p:nvGrpSpPr>
        <p:grpSpPr>
          <a:xfrm rot="-5400000">
            <a:off x="8204957" y="-2219111"/>
            <a:ext cx="1722230" cy="9863818"/>
            <a:chOff x="0" y="0"/>
            <a:chExt cx="5140709" cy="29442652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5140709" cy="29442652"/>
            </a:xfrm>
            <a:custGeom>
              <a:avLst/>
              <a:gdLst/>
              <a:ahLst/>
              <a:cxnLst/>
              <a:rect r="r" b="b" t="t" l="l"/>
              <a:pathLst>
                <a:path h="29442652" w="5140709">
                  <a:moveTo>
                    <a:pt x="483590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9137852"/>
                  </a:lnTo>
                  <a:cubicBezTo>
                    <a:pt x="0" y="29306763"/>
                    <a:pt x="135890" y="29442652"/>
                    <a:pt x="304800" y="29442652"/>
                  </a:cubicBezTo>
                  <a:lnTo>
                    <a:pt x="4835909" y="29442652"/>
                  </a:lnTo>
                  <a:cubicBezTo>
                    <a:pt x="5004819" y="29442652"/>
                    <a:pt x="5140709" y="29306763"/>
                    <a:pt x="5140709" y="29137852"/>
                  </a:cubicBezTo>
                  <a:lnTo>
                    <a:pt x="5140709" y="304800"/>
                  </a:lnTo>
                  <a:cubicBezTo>
                    <a:pt x="5140709" y="135890"/>
                    <a:pt x="5004819" y="0"/>
                    <a:pt x="4835909" y="0"/>
                  </a:cubicBezTo>
                  <a:close/>
                </a:path>
              </a:pathLst>
            </a:custGeom>
            <a:solidFill>
              <a:srgbClr val="F1AF96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087522" y="1951452"/>
            <a:ext cx="9957101" cy="1446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9"/>
              </a:lnSpc>
              <a:spcBef>
                <a:spcPct val="0"/>
              </a:spcBef>
            </a:pPr>
            <a:r>
              <a:rPr lang="en-US" sz="4149">
                <a:solidFill>
                  <a:srgbClr val="000000"/>
                </a:solidFill>
                <a:latin typeface="Arima Madurai Medium"/>
              </a:rPr>
              <a:t>Mathematically, a logistic regression model predicts P(Y=1) as a function of X.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81694" y="3874214"/>
            <a:ext cx="2955278" cy="1038063"/>
            <a:chOff x="0" y="0"/>
            <a:chExt cx="3940371" cy="138408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3940371" cy="1384084"/>
              <a:chOff x="0" y="0"/>
              <a:chExt cx="7620000" cy="267658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7620000" cy="2674040"/>
              </a:xfrm>
              <a:custGeom>
                <a:avLst/>
                <a:gdLst/>
                <a:ahLst/>
                <a:cxnLst/>
                <a:rect r="r" b="b" t="t" l="l"/>
                <a:pathLst>
                  <a:path h="2674040" w="7620000">
                    <a:moveTo>
                      <a:pt x="7620000" y="1815520"/>
                    </a:moveTo>
                    <a:lnTo>
                      <a:pt x="7620000" y="222250"/>
                    </a:lnTo>
                    <a:cubicBezTo>
                      <a:pt x="7620000" y="100330"/>
                      <a:pt x="7519670" y="0"/>
                      <a:pt x="7397750" y="0"/>
                    </a:cubicBezTo>
                    <a:lnTo>
                      <a:pt x="222250" y="0"/>
                    </a:lnTo>
                    <a:cubicBezTo>
                      <a:pt x="100330" y="0"/>
                      <a:pt x="0" y="100330"/>
                      <a:pt x="0" y="222250"/>
                    </a:cubicBezTo>
                    <a:lnTo>
                      <a:pt x="0" y="1814251"/>
                    </a:lnTo>
                    <a:cubicBezTo>
                      <a:pt x="0" y="1937440"/>
                      <a:pt x="100330" y="2036501"/>
                      <a:pt x="222250" y="2036501"/>
                    </a:cubicBezTo>
                    <a:lnTo>
                      <a:pt x="3547110" y="2036501"/>
                    </a:lnTo>
                    <a:lnTo>
                      <a:pt x="3808730" y="2674040"/>
                    </a:lnTo>
                    <a:lnTo>
                      <a:pt x="4070350" y="2036501"/>
                    </a:lnTo>
                    <a:lnTo>
                      <a:pt x="7395210" y="2036501"/>
                    </a:lnTo>
                    <a:cubicBezTo>
                      <a:pt x="7519670" y="2037770"/>
                      <a:pt x="7620000" y="1938710"/>
                      <a:pt x="7620000" y="1815520"/>
                    </a:cubicBezTo>
                    <a:lnTo>
                      <a:pt x="7620000" y="1815520"/>
                    </a:lnTo>
                    <a:close/>
                  </a:path>
                </a:pathLst>
              </a:custGeom>
              <a:solidFill>
                <a:srgbClr val="001C84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564307" y="232054"/>
              <a:ext cx="2811758" cy="508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19"/>
                </a:lnSpc>
              </a:pPr>
              <a:r>
                <a:rPr lang="en-US" sz="2300">
                  <a:solidFill>
                    <a:srgbClr val="FFFFFF"/>
                  </a:solidFill>
                  <a:latin typeface="DM Sans"/>
                </a:rPr>
                <a:t>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588433" y="509669"/>
            <a:ext cx="2955278" cy="1038063"/>
            <a:chOff x="0" y="0"/>
            <a:chExt cx="3940371" cy="138408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3940371" cy="1384084"/>
              <a:chOff x="0" y="0"/>
              <a:chExt cx="7620000" cy="267658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0" y="0"/>
                <a:ext cx="7620000" cy="2674040"/>
              </a:xfrm>
              <a:custGeom>
                <a:avLst/>
                <a:gdLst/>
                <a:ahLst/>
                <a:cxnLst/>
                <a:rect r="r" b="b" t="t" l="l"/>
                <a:pathLst>
                  <a:path h="2674040" w="7620000">
                    <a:moveTo>
                      <a:pt x="7620000" y="1815520"/>
                    </a:moveTo>
                    <a:lnTo>
                      <a:pt x="7620000" y="222250"/>
                    </a:lnTo>
                    <a:cubicBezTo>
                      <a:pt x="7620000" y="100330"/>
                      <a:pt x="7519670" y="0"/>
                      <a:pt x="7397750" y="0"/>
                    </a:cubicBezTo>
                    <a:lnTo>
                      <a:pt x="222250" y="0"/>
                    </a:lnTo>
                    <a:cubicBezTo>
                      <a:pt x="100330" y="0"/>
                      <a:pt x="0" y="100330"/>
                      <a:pt x="0" y="222250"/>
                    </a:cubicBezTo>
                    <a:lnTo>
                      <a:pt x="0" y="1814251"/>
                    </a:lnTo>
                    <a:cubicBezTo>
                      <a:pt x="0" y="1937440"/>
                      <a:pt x="100330" y="2036501"/>
                      <a:pt x="222250" y="2036501"/>
                    </a:cubicBezTo>
                    <a:lnTo>
                      <a:pt x="3547110" y="2036501"/>
                    </a:lnTo>
                    <a:lnTo>
                      <a:pt x="3808730" y="2674040"/>
                    </a:lnTo>
                    <a:lnTo>
                      <a:pt x="4070350" y="2036501"/>
                    </a:lnTo>
                    <a:lnTo>
                      <a:pt x="7395210" y="2036501"/>
                    </a:lnTo>
                    <a:cubicBezTo>
                      <a:pt x="7519670" y="2037770"/>
                      <a:pt x="7620000" y="1938710"/>
                      <a:pt x="7620000" y="1815520"/>
                    </a:cubicBezTo>
                    <a:lnTo>
                      <a:pt x="7620000" y="1815520"/>
                    </a:lnTo>
                    <a:close/>
                  </a:path>
                </a:pathLst>
              </a:custGeom>
              <a:solidFill>
                <a:srgbClr val="001C84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564307" y="232054"/>
              <a:ext cx="2811758" cy="508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19"/>
                </a:lnSpc>
              </a:pPr>
              <a:r>
                <a:rPr lang="en-US" sz="2300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954277" y="3874214"/>
            <a:ext cx="2955278" cy="1038063"/>
            <a:chOff x="0" y="0"/>
            <a:chExt cx="3940371" cy="1384084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3940371" cy="1384084"/>
              <a:chOff x="0" y="0"/>
              <a:chExt cx="7620000" cy="267658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7620000" cy="2674040"/>
              </a:xfrm>
              <a:custGeom>
                <a:avLst/>
                <a:gdLst/>
                <a:ahLst/>
                <a:cxnLst/>
                <a:rect r="r" b="b" t="t" l="l"/>
                <a:pathLst>
                  <a:path h="2674040" w="7620000">
                    <a:moveTo>
                      <a:pt x="7620000" y="1815520"/>
                    </a:moveTo>
                    <a:lnTo>
                      <a:pt x="7620000" y="222250"/>
                    </a:lnTo>
                    <a:cubicBezTo>
                      <a:pt x="7620000" y="100330"/>
                      <a:pt x="7519670" y="0"/>
                      <a:pt x="7397750" y="0"/>
                    </a:cubicBezTo>
                    <a:lnTo>
                      <a:pt x="222250" y="0"/>
                    </a:lnTo>
                    <a:cubicBezTo>
                      <a:pt x="100330" y="0"/>
                      <a:pt x="0" y="100330"/>
                      <a:pt x="0" y="222250"/>
                    </a:cubicBezTo>
                    <a:lnTo>
                      <a:pt x="0" y="1814251"/>
                    </a:lnTo>
                    <a:cubicBezTo>
                      <a:pt x="0" y="1937440"/>
                      <a:pt x="100330" y="2036501"/>
                      <a:pt x="222250" y="2036501"/>
                    </a:cubicBezTo>
                    <a:lnTo>
                      <a:pt x="3547110" y="2036501"/>
                    </a:lnTo>
                    <a:lnTo>
                      <a:pt x="3808730" y="2674040"/>
                    </a:lnTo>
                    <a:lnTo>
                      <a:pt x="4070350" y="2036501"/>
                    </a:lnTo>
                    <a:lnTo>
                      <a:pt x="7395210" y="2036501"/>
                    </a:lnTo>
                    <a:cubicBezTo>
                      <a:pt x="7519670" y="2037770"/>
                      <a:pt x="7620000" y="1938710"/>
                      <a:pt x="7620000" y="1815520"/>
                    </a:cubicBezTo>
                    <a:lnTo>
                      <a:pt x="7620000" y="1815520"/>
                    </a:lnTo>
                    <a:close/>
                  </a:path>
                </a:pathLst>
              </a:custGeom>
              <a:solidFill>
                <a:srgbClr val="001C84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564307" y="232054"/>
              <a:ext cx="2811758" cy="508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19"/>
                </a:lnSpc>
              </a:pPr>
              <a:r>
                <a:rPr lang="en-US" sz="2300">
                  <a:solidFill>
                    <a:srgbClr val="FFFFFF"/>
                  </a:solidFill>
                  <a:latin typeface="DM Sans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0265" t="29441" r="11442" b="11051"/>
          <a:stretch>
            <a:fillRect/>
          </a:stretch>
        </p:blipFill>
        <p:spPr>
          <a:xfrm flipH="false" flipV="false" rot="0">
            <a:off x="2107680" y="1475801"/>
            <a:ext cx="8763587" cy="499563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083100" y="2900535"/>
            <a:ext cx="1999563" cy="308055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743" b="0"/>
          <a:stretch>
            <a:fillRect/>
          </a:stretch>
        </p:blipFill>
        <p:spPr>
          <a:xfrm flipH="false" flipV="false" rot="0">
            <a:off x="10871268" y="4822259"/>
            <a:ext cx="6388032" cy="782684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-1083602" y="6850023"/>
            <a:ext cx="5976950" cy="42925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1467" t="13501" r="0" b="7497"/>
          <a:stretch>
            <a:fillRect/>
          </a:stretch>
        </p:blipFill>
        <p:spPr>
          <a:xfrm flipH="false" flipV="false" rot="0">
            <a:off x="11392895" y="4316457"/>
            <a:ext cx="6128918" cy="561804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524" t="11405" r="51407" b="9196"/>
          <a:stretch>
            <a:fillRect/>
          </a:stretch>
        </p:blipFill>
        <p:spPr>
          <a:xfrm flipH="false" flipV="false" rot="0">
            <a:off x="778955" y="4208146"/>
            <a:ext cx="5961877" cy="554542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6435732" y="623565"/>
            <a:ext cx="5416536" cy="3134413"/>
            <a:chOff x="0" y="0"/>
            <a:chExt cx="7222047" cy="417921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513" t="0" r="513" b="0"/>
            <a:stretch>
              <a:fillRect/>
            </a:stretch>
          </p:blipFill>
          <p:spPr>
            <a:xfrm flipH="false" flipV="false" rot="0">
              <a:off x="0" y="0"/>
              <a:ext cx="7222047" cy="4179218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698784" y="1025019"/>
              <a:ext cx="5824480" cy="1256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867"/>
                </a:lnSpc>
              </a:pPr>
              <a:r>
                <a:rPr lang="en-US" sz="6867">
                  <a:solidFill>
                    <a:srgbClr val="FFFFFF"/>
                  </a:solidFill>
                  <a:latin typeface="Arima Madurai Extra Bold Bold"/>
                </a:rPr>
                <a:t>Difference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1393686">
            <a:off x="6711838" y="2574520"/>
            <a:ext cx="1955675" cy="193078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1292642">
            <a:off x="1294828" y="1305570"/>
            <a:ext cx="2275338" cy="188232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1725056">
            <a:off x="14647560" y="1444458"/>
            <a:ext cx="2275338" cy="188232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6771418" y="5979108"/>
            <a:ext cx="4483701" cy="37744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DAEKIJTwhd8</dc:identifier>
  <dcterms:modified xsi:type="dcterms:W3CDTF">2011-08-01T06:04:30Z</dcterms:modified>
  <cp:revision>1</cp:revision>
  <dc:title>Theory</dc:title>
</cp:coreProperties>
</file>